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836" r:id="rId5"/>
    <p:sldId id="837" r:id="rId6"/>
    <p:sldId id="853" r:id="rId7"/>
    <p:sldId id="856" r:id="rId8"/>
    <p:sldId id="854" r:id="rId9"/>
    <p:sldId id="858" r:id="rId10"/>
    <p:sldId id="860" r:id="rId11"/>
    <p:sldId id="857" r:id="rId12"/>
    <p:sldId id="859" r:id="rId13"/>
  </p:sldIdLst>
  <p:sldSz cx="12192000" cy="6858000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tte Arnbjerg" initials="G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B5C9"/>
    <a:srgbClr val="97733F"/>
    <a:srgbClr val="14314C"/>
    <a:srgbClr val="204350"/>
    <a:srgbClr val="2D5F71"/>
    <a:srgbClr val="4D9BB7"/>
    <a:srgbClr val="00CC00"/>
    <a:srgbClr val="002F46"/>
    <a:srgbClr val="73B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3778" autoAdjust="0"/>
  </p:normalViewPr>
  <p:slideViewPr>
    <p:cSldViewPr snapToGrid="0">
      <p:cViewPr varScale="1">
        <p:scale>
          <a:sx n="107" d="100"/>
          <a:sy n="107" d="100"/>
        </p:scale>
        <p:origin x="776" y="1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5" d="100"/>
          <a:sy n="45" d="100"/>
        </p:scale>
        <p:origin x="2828" y="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xmlns="" id="{9D1492B2-13F6-4BD2-BF18-5D0709DB65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xmlns="" id="{D65476C9-6824-4CF0-9CAA-4E0C280440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5B51A-ECCB-4F1A-A17D-61C05DCD8FFA}" type="datetimeFigureOut">
              <a:rPr lang="x-none" smtClean="0"/>
              <a:t>14/06/2021</a:t>
            </a:fld>
            <a:endParaRPr lang="x-none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xmlns="" id="{69BC2959-5D8C-473D-ADC3-8A5BE1AEB4C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xmlns="" id="{FC864CCA-317C-4E20-AB2E-A5C52A07800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A253C-FA42-4AA6-B226-F9D29598E858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2396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F7545-9A10-46A2-9D3E-C2B482D7ADAD}" type="datetimeFigureOut">
              <a:rPr lang="x-none" smtClean="0"/>
              <a:t>14/06/2021</a:t>
            </a:fld>
            <a:endParaRPr lang="x-none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x-none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F0AEE-6DEF-4680-9996-F8D79B52FFE1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20794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Info om at formålet med de næste 2 timer er at informere om baggrund, samt få input. Derfor et kort oplæg, så gruppearbejde med opsamling i plenum og derefter arbejdsgruppe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AF0AEE-6DEF-4680-9996-F8D79B52FFE1}" type="slidenum">
              <a:rPr lang="x-none" smtClean="0"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36474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Overordnede formål med dannelsen af FS og DSF er at styrke Danske Fysioterapeuters mulighed for troværdigt og kompetent at varetage fysioterapiprofessionens faglige interesser.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AF0AEE-6DEF-4680-9996-F8D79B52FFE1}" type="slidenum">
              <a:rPr lang="x-none" smtClean="0"/>
              <a:t>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87735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Det sidste dialogmøde forventes at være primo 2022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AF0AEE-6DEF-4680-9996-F8D79B52FFE1}" type="slidenum">
              <a:rPr lang="x-none" smtClean="0"/>
              <a:t>3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9745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Grupperne skal have kopier af slides for deres delformål med ud i gruppearbejdet. Tid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AF0AEE-6DEF-4680-9996-F8D79B52FFE1}" type="slidenum">
              <a:rPr lang="x-none" smtClean="0"/>
              <a:t>7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9469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Hver gruppe har hængt deres flip over op. Vi går rundt og får præsenteret de enkelte </a:t>
            </a:r>
            <a:r>
              <a:rPr lang="da-DK" dirty="0" err="1"/>
              <a:t>flip-overs</a:t>
            </a:r>
            <a:r>
              <a:rPr lang="da-DK" dirty="0"/>
              <a:t>. Efterfølgende får arbejdsgruppen flipoverne (eller billeder af ;-))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AF0AEE-6DEF-4680-9996-F8D79B52FFE1}" type="slidenum">
              <a:rPr lang="x-none" smtClean="0"/>
              <a:t>8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4900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D52B-7713-41F1-90C0-2AC7B72A1203}" type="datetimeFigureOut">
              <a:rPr lang="da-DK" smtClean="0"/>
              <a:t>14/06/2021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CD43-BD0B-421B-8E4E-E9D4E15F69C3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1409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D52B-7713-41F1-90C0-2AC7B72A1203}" type="datetimeFigureOut">
              <a:rPr lang="da-DK" smtClean="0"/>
              <a:t>14/06/2021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CD43-BD0B-421B-8E4E-E9D4E15F69C3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63360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D52B-7713-41F1-90C0-2AC7B72A1203}" type="datetimeFigureOut">
              <a:rPr lang="da-DK" smtClean="0"/>
              <a:t>14/06/2021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CD43-BD0B-421B-8E4E-E9D4E15F69C3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52704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>
            <a:extLst>
              <a:ext uri="{FF2B5EF4-FFF2-40B4-BE49-F238E27FC236}">
                <a16:creationId xmlns:a16="http://schemas.microsoft.com/office/drawing/2014/main" xmlns="" id="{01F1AEFD-A633-434F-8995-21C4A7557E9D}"/>
              </a:ext>
            </a:extLst>
          </p:cNvPr>
          <p:cNvSpPr/>
          <p:nvPr userDrawn="1"/>
        </p:nvSpPr>
        <p:spPr>
          <a:xfrm>
            <a:off x="0" y="1525576"/>
            <a:ext cx="12192000" cy="5332424"/>
          </a:xfrm>
          <a:prstGeom prst="rect">
            <a:avLst/>
          </a:prstGeom>
          <a:solidFill>
            <a:srgbClr val="79B5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>
              <a:latin typeface="+mj-lt"/>
            </a:endParaRPr>
          </a:p>
        </p:txBody>
      </p:sp>
      <p:pic>
        <p:nvPicPr>
          <p:cNvPr id="16" name="Picture 3" descr="C:\Users\moe\Dropbox\SEKRETARIAT - DSF\Kommunikation\Logo&amp;design&amp;brevpapir\DSF-LOGO1.png">
            <a:extLst>
              <a:ext uri="{FF2B5EF4-FFF2-40B4-BE49-F238E27FC236}">
                <a16:creationId xmlns:a16="http://schemas.microsoft.com/office/drawing/2014/main" xmlns="" id="{14FBBA6F-7D42-455A-9D22-0354511023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054" y="279264"/>
            <a:ext cx="1652023" cy="100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itel 1">
            <a:extLst>
              <a:ext uri="{FF2B5EF4-FFF2-40B4-BE49-F238E27FC236}">
                <a16:creationId xmlns:a16="http://schemas.microsoft.com/office/drawing/2014/main" xmlns="" id="{F046735C-4645-47C0-93FE-CC2DDA903F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3560" y="118940"/>
            <a:ext cx="10515600" cy="1325563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a-DK" b="1" cap="all" dirty="0"/>
              <a:t> </a:t>
            </a:r>
            <a:endParaRPr lang="x-none" cap="all" dirty="0"/>
          </a:p>
        </p:txBody>
      </p:sp>
      <p:pic>
        <p:nvPicPr>
          <p:cNvPr id="18" name="Billede 17">
            <a:extLst>
              <a:ext uri="{FF2B5EF4-FFF2-40B4-BE49-F238E27FC236}">
                <a16:creationId xmlns:a16="http://schemas.microsoft.com/office/drawing/2014/main" xmlns="" id="{14234A80-D499-4241-8022-533B9735F2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8844" r="665"/>
          <a:stretch/>
        </p:blipFill>
        <p:spPr>
          <a:xfrm flipH="1">
            <a:off x="9829799" y="3314722"/>
            <a:ext cx="2319336" cy="3679945"/>
          </a:xfrm>
          <a:prstGeom prst="rect">
            <a:avLst/>
          </a:prstGeom>
        </p:spPr>
      </p:pic>
      <p:cxnSp>
        <p:nvCxnSpPr>
          <p:cNvPr id="20" name="Lige forbindelse 19">
            <a:extLst>
              <a:ext uri="{FF2B5EF4-FFF2-40B4-BE49-F238E27FC236}">
                <a16:creationId xmlns:a16="http://schemas.microsoft.com/office/drawing/2014/main" xmlns="" id="{9F04EB18-623A-4E65-83A9-732871728423}"/>
              </a:ext>
            </a:extLst>
          </p:cNvPr>
          <p:cNvCxnSpPr/>
          <p:nvPr userDrawn="1"/>
        </p:nvCxnSpPr>
        <p:spPr>
          <a:xfrm>
            <a:off x="0" y="1525576"/>
            <a:ext cx="12192000" cy="0"/>
          </a:xfrm>
          <a:prstGeom prst="line">
            <a:avLst/>
          </a:prstGeom>
          <a:ln w="76200">
            <a:solidFill>
              <a:srgbClr val="9773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Billede 20">
            <a:extLst>
              <a:ext uri="{FF2B5EF4-FFF2-40B4-BE49-F238E27FC236}">
                <a16:creationId xmlns:a16="http://schemas.microsoft.com/office/drawing/2014/main" xmlns="" id="{0B2ABAE8-A920-4EC1-B698-5B7A24C4469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clrChange>
              <a:clrFrom>
                <a:srgbClr val="79B5C9"/>
              </a:clrFrom>
              <a:clrTo>
                <a:srgbClr val="79B5C9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8308" y="3057875"/>
            <a:ext cx="668157" cy="661269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xmlns="" id="{B4A5F4D1-83FD-49F8-942C-30E62ACCD7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clrChange>
              <a:clrFrom>
                <a:srgbClr val="79B5C9"/>
              </a:clrFrom>
              <a:clrTo>
                <a:srgbClr val="79B5C9">
                  <a:alpha val="0"/>
                </a:srgbClr>
              </a:clrTo>
            </a:clrChange>
            <a:duotone>
              <a:prstClr val="black"/>
              <a:srgbClr val="97733F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</a14:imgLayer>
                </a14:imgProps>
              </a:ext>
            </a:extLst>
          </a:blip>
          <a:srcRect l="30433" r="1"/>
          <a:stretch/>
        </p:blipFill>
        <p:spPr>
          <a:xfrm>
            <a:off x="-9301" y="2053533"/>
            <a:ext cx="937558" cy="133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887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>
            <a:extLst>
              <a:ext uri="{FF2B5EF4-FFF2-40B4-BE49-F238E27FC236}">
                <a16:creationId xmlns:a16="http://schemas.microsoft.com/office/drawing/2014/main" xmlns="" id="{01F1AEFD-A633-434F-8995-21C4A7557E9D}"/>
              </a:ext>
            </a:extLst>
          </p:cNvPr>
          <p:cNvSpPr/>
          <p:nvPr userDrawn="1"/>
        </p:nvSpPr>
        <p:spPr>
          <a:xfrm>
            <a:off x="0" y="1525576"/>
            <a:ext cx="12192000" cy="5332424"/>
          </a:xfrm>
          <a:prstGeom prst="rect">
            <a:avLst/>
          </a:prstGeom>
          <a:solidFill>
            <a:srgbClr val="79B5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>
              <a:latin typeface="+mj-lt"/>
            </a:endParaRPr>
          </a:p>
        </p:txBody>
      </p:sp>
      <p:pic>
        <p:nvPicPr>
          <p:cNvPr id="16" name="Picture 3" descr="C:\Users\moe\Dropbox\SEKRETARIAT - DSF\Kommunikation\Logo&amp;design&amp;brevpapir\DSF-LOGO1.png">
            <a:extLst>
              <a:ext uri="{FF2B5EF4-FFF2-40B4-BE49-F238E27FC236}">
                <a16:creationId xmlns:a16="http://schemas.microsoft.com/office/drawing/2014/main" xmlns="" id="{14FBBA6F-7D42-455A-9D22-0354511023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054" y="279264"/>
            <a:ext cx="1652023" cy="100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itel 1">
            <a:extLst>
              <a:ext uri="{FF2B5EF4-FFF2-40B4-BE49-F238E27FC236}">
                <a16:creationId xmlns:a16="http://schemas.microsoft.com/office/drawing/2014/main" xmlns="" id="{F046735C-4645-47C0-93FE-CC2DDA903F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3560" y="118940"/>
            <a:ext cx="10515600" cy="1325563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a-DK" b="1" cap="all" dirty="0"/>
              <a:t> </a:t>
            </a:r>
            <a:endParaRPr lang="x-none" cap="all" dirty="0"/>
          </a:p>
        </p:txBody>
      </p:sp>
      <p:pic>
        <p:nvPicPr>
          <p:cNvPr id="18" name="Billede 17">
            <a:extLst>
              <a:ext uri="{FF2B5EF4-FFF2-40B4-BE49-F238E27FC236}">
                <a16:creationId xmlns:a16="http://schemas.microsoft.com/office/drawing/2014/main" xmlns="" id="{14234A80-D499-4241-8022-533B9735F2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8844" r="665"/>
          <a:stretch/>
        </p:blipFill>
        <p:spPr>
          <a:xfrm flipH="1">
            <a:off x="9829799" y="3314722"/>
            <a:ext cx="2319336" cy="3679945"/>
          </a:xfrm>
          <a:prstGeom prst="rect">
            <a:avLst/>
          </a:prstGeom>
        </p:spPr>
      </p:pic>
      <p:cxnSp>
        <p:nvCxnSpPr>
          <p:cNvPr id="20" name="Lige forbindelse 19">
            <a:extLst>
              <a:ext uri="{FF2B5EF4-FFF2-40B4-BE49-F238E27FC236}">
                <a16:creationId xmlns:a16="http://schemas.microsoft.com/office/drawing/2014/main" xmlns="" id="{9F04EB18-623A-4E65-83A9-732871728423}"/>
              </a:ext>
            </a:extLst>
          </p:cNvPr>
          <p:cNvCxnSpPr/>
          <p:nvPr userDrawn="1"/>
        </p:nvCxnSpPr>
        <p:spPr>
          <a:xfrm>
            <a:off x="0" y="1525576"/>
            <a:ext cx="12192000" cy="0"/>
          </a:xfrm>
          <a:prstGeom prst="line">
            <a:avLst/>
          </a:prstGeom>
          <a:ln w="76200">
            <a:solidFill>
              <a:srgbClr val="9773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Billede 20">
            <a:extLst>
              <a:ext uri="{FF2B5EF4-FFF2-40B4-BE49-F238E27FC236}">
                <a16:creationId xmlns:a16="http://schemas.microsoft.com/office/drawing/2014/main" xmlns="" id="{0B2ABAE8-A920-4EC1-B698-5B7A24C4469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clrChange>
              <a:clrFrom>
                <a:srgbClr val="79B5C9"/>
              </a:clrFrom>
              <a:clrTo>
                <a:srgbClr val="79B5C9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8308" y="3057875"/>
            <a:ext cx="668157" cy="661269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xmlns="" id="{B4A5F4D1-83FD-49F8-942C-30E62ACCD7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clrChange>
              <a:clrFrom>
                <a:srgbClr val="79B5C9"/>
              </a:clrFrom>
              <a:clrTo>
                <a:srgbClr val="79B5C9">
                  <a:alpha val="0"/>
                </a:srgbClr>
              </a:clrTo>
            </a:clrChange>
            <a:duotone>
              <a:prstClr val="black"/>
              <a:srgbClr val="97733F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</a14:imgLayer>
                </a14:imgProps>
              </a:ext>
            </a:extLst>
          </a:blip>
          <a:srcRect l="30433" r="1"/>
          <a:stretch/>
        </p:blipFill>
        <p:spPr>
          <a:xfrm>
            <a:off x="-9301" y="2053533"/>
            <a:ext cx="937558" cy="133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154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D52B-7713-41F1-90C0-2AC7B72A1203}" type="datetimeFigureOut">
              <a:rPr lang="da-DK" smtClean="0"/>
              <a:t>14/06/2021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CD43-BD0B-421B-8E4E-E9D4E15F69C3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43111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D52B-7713-41F1-90C0-2AC7B72A1203}" type="datetimeFigureOut">
              <a:rPr lang="da-DK" smtClean="0"/>
              <a:t>14/06/2021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CD43-BD0B-421B-8E4E-E9D4E15F69C3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1129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D52B-7713-41F1-90C0-2AC7B72A1203}" type="datetimeFigureOut">
              <a:rPr lang="da-DK" smtClean="0"/>
              <a:t>14/06/2021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CD43-BD0B-421B-8E4E-E9D4E15F69C3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06497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D52B-7713-41F1-90C0-2AC7B72A1203}" type="datetimeFigureOut">
              <a:rPr lang="da-DK" smtClean="0"/>
              <a:t>14/06/2021</a:t>
            </a:fld>
            <a:endParaRPr lang="da-DK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CD43-BD0B-421B-8E4E-E9D4E15F69C3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04441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D52B-7713-41F1-90C0-2AC7B72A1203}" type="datetimeFigureOut">
              <a:rPr lang="da-DK" smtClean="0"/>
              <a:t>14/06/2021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CD43-BD0B-421B-8E4E-E9D4E15F69C3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2912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D52B-7713-41F1-90C0-2AC7B72A1203}" type="datetimeFigureOut">
              <a:rPr lang="da-DK" smtClean="0"/>
              <a:t>14/06/2021</a:t>
            </a:fld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CD43-BD0B-421B-8E4E-E9D4E15F69C3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20689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D52B-7713-41F1-90C0-2AC7B72A1203}" type="datetimeFigureOut">
              <a:rPr lang="da-DK" smtClean="0"/>
              <a:t>14/06/2021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CD43-BD0B-421B-8E4E-E9D4E15F69C3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88129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AD52B-7713-41F1-90C0-2AC7B72A1203}" type="datetimeFigureOut">
              <a:rPr lang="da-DK" smtClean="0"/>
              <a:t>14/06/2021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FCD43-BD0B-421B-8E4E-E9D4E15F69C3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96455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AD52B-7713-41F1-90C0-2AC7B72A1203}" type="datetimeFigureOut">
              <a:rPr lang="da-DK" smtClean="0"/>
              <a:t>14/06/2021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FCD43-BD0B-421B-8E4E-E9D4E15F69C3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22682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xmlns="" id="{F6176728-08AA-474F-B458-8ED71040E298}"/>
              </a:ext>
            </a:extLst>
          </p:cNvPr>
          <p:cNvSpPr/>
          <p:nvPr/>
        </p:nvSpPr>
        <p:spPr>
          <a:xfrm>
            <a:off x="0" y="1558709"/>
            <a:ext cx="12192000" cy="5332424"/>
          </a:xfrm>
          <a:prstGeom prst="rect">
            <a:avLst/>
          </a:prstGeom>
          <a:solidFill>
            <a:srgbClr val="79B5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atin typeface="+mj-lt"/>
            </a:endParaRPr>
          </a:p>
        </p:txBody>
      </p:sp>
      <p:pic>
        <p:nvPicPr>
          <p:cNvPr id="44" name="Billede 43">
            <a:extLst>
              <a:ext uri="{FF2B5EF4-FFF2-40B4-BE49-F238E27FC236}">
                <a16:creationId xmlns:a16="http://schemas.microsoft.com/office/drawing/2014/main" xmlns="" id="{35A60F29-244F-4044-9C45-3A34C9B748F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89"/>
          <a:stretch/>
        </p:blipFill>
        <p:spPr>
          <a:xfrm>
            <a:off x="0" y="1949958"/>
            <a:ext cx="7047651" cy="4610128"/>
          </a:xfrm>
          <a:prstGeom prst="rect">
            <a:avLst/>
          </a:prstGeom>
        </p:spPr>
      </p:pic>
      <p:sp>
        <p:nvSpPr>
          <p:cNvPr id="46" name="Titel 1">
            <a:extLst>
              <a:ext uri="{FF2B5EF4-FFF2-40B4-BE49-F238E27FC236}">
                <a16:creationId xmlns:a16="http://schemas.microsoft.com/office/drawing/2014/main" xmlns="" id="{F7C496DC-3428-4BC9-9AC1-EB51343AB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899" y="3094892"/>
            <a:ext cx="4914901" cy="2505807"/>
          </a:xfrm>
        </p:spPr>
        <p:txBody>
          <a:bodyPr>
            <a:noAutofit/>
          </a:bodyPr>
          <a:lstStyle/>
          <a:p>
            <a:r>
              <a:rPr lang="da-DK" sz="5400" dirty="0">
                <a:solidFill>
                  <a:srgbClr val="002060"/>
                </a:solidFill>
              </a:rPr>
              <a:t>Projekt hjælpeværktøj til faglige selskaber</a:t>
            </a:r>
            <a:r>
              <a:rPr lang="da-DK" sz="4800" dirty="0">
                <a:solidFill>
                  <a:srgbClr val="002060"/>
                </a:solidFill>
              </a:rPr>
              <a:t/>
            </a:r>
            <a:br>
              <a:rPr lang="da-DK" sz="4800" dirty="0">
                <a:solidFill>
                  <a:srgbClr val="002060"/>
                </a:solidFill>
              </a:rPr>
            </a:br>
            <a:endParaRPr lang="x-none" sz="7200" dirty="0">
              <a:solidFill>
                <a:srgbClr val="002060"/>
              </a:solidFill>
            </a:endParaRPr>
          </a:p>
        </p:txBody>
      </p:sp>
      <p:cxnSp>
        <p:nvCxnSpPr>
          <p:cNvPr id="48" name="Lige forbindelse 47">
            <a:extLst>
              <a:ext uri="{FF2B5EF4-FFF2-40B4-BE49-F238E27FC236}">
                <a16:creationId xmlns:a16="http://schemas.microsoft.com/office/drawing/2014/main" xmlns="" id="{6A5389F4-3B54-4EE0-BE08-CC39D0EE7654}"/>
              </a:ext>
            </a:extLst>
          </p:cNvPr>
          <p:cNvCxnSpPr/>
          <p:nvPr/>
        </p:nvCxnSpPr>
        <p:spPr>
          <a:xfrm>
            <a:off x="0" y="1525576"/>
            <a:ext cx="12192000" cy="0"/>
          </a:xfrm>
          <a:prstGeom prst="line">
            <a:avLst/>
          </a:prstGeom>
          <a:ln w="76200">
            <a:solidFill>
              <a:srgbClr val="9773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561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Baggrund </a:t>
            </a:r>
          </a:p>
        </p:txBody>
      </p:sp>
      <p:sp>
        <p:nvSpPr>
          <p:cNvPr id="3" name="Rektangel 2"/>
          <p:cNvSpPr/>
          <p:nvPr/>
        </p:nvSpPr>
        <p:spPr>
          <a:xfrm>
            <a:off x="1160980" y="1584743"/>
            <a:ext cx="9000162" cy="483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da-DK" sz="2200" dirty="0">
                <a:effectLst/>
                <a:latin typeface="+mj-lt"/>
                <a:ea typeface="Calibri" panose="020F0502020204030204" pitchFamily="34" charset="0"/>
              </a:rPr>
              <a:t>Defineret 2 delt formål DSF/FS: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da-DK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Bidrage til specialiseret og evidensbaseret praksis og professionsudvikling</a:t>
            </a:r>
            <a:endParaRPr lang="da-DK" sz="22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da-DK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Sikre faglig legitimitet, og anerkendelse af fysioterapi som sundhedsfaglig profession</a:t>
            </a:r>
            <a:endParaRPr lang="da-DK" sz="2200" dirty="0">
              <a:effectLst/>
              <a:latin typeface="+mj-lt"/>
              <a:ea typeface="Calibri" panose="020F0502020204030204" pitchFamily="34" charset="0"/>
            </a:endParaRPr>
          </a:p>
          <a:p>
            <a:r>
              <a:rPr lang="da-DK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 </a:t>
            </a:r>
            <a:endParaRPr lang="da-DK" sz="2200" dirty="0">
              <a:effectLst/>
              <a:latin typeface="+mj-lt"/>
              <a:ea typeface="Calibri" panose="020F0502020204030204" pitchFamily="34" charset="0"/>
            </a:endParaRPr>
          </a:p>
          <a:p>
            <a:r>
              <a:rPr lang="da-DK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 </a:t>
            </a:r>
            <a:endParaRPr lang="da-DK" sz="2200" dirty="0">
              <a:effectLst/>
              <a:latin typeface="+mj-lt"/>
              <a:ea typeface="Calibri" panose="020F0502020204030204" pitchFamily="34" charset="0"/>
            </a:endParaRPr>
          </a:p>
          <a:p>
            <a:r>
              <a:rPr lang="da-DK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Ingen konkretisering eller anden form for forventningsafstemning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Hvornår udfyldes rollen?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Hvilke udviklingsaktiviteter kunne være relevante?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2200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22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endParaRPr lang="da-DK" sz="2200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  <a:p>
            <a:r>
              <a:rPr lang="da-DK" sz="22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Behov for en fælles drøftelse OG et hjælpeværktøj vi udarbejder i fællesskab</a:t>
            </a:r>
            <a:endParaRPr lang="da-DK" sz="22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da-DK" sz="1400" b="1" dirty="0"/>
          </a:p>
        </p:txBody>
      </p:sp>
      <p:sp>
        <p:nvSpPr>
          <p:cNvPr id="4" name="Pil: nedad 3">
            <a:extLst>
              <a:ext uri="{FF2B5EF4-FFF2-40B4-BE49-F238E27FC236}">
                <a16:creationId xmlns:a16="http://schemas.microsoft.com/office/drawing/2014/main" xmlns="" id="{0D2721C8-DDFC-4213-9F7F-9F47CE802B28}"/>
              </a:ext>
            </a:extLst>
          </p:cNvPr>
          <p:cNvSpPr/>
          <p:nvPr/>
        </p:nvSpPr>
        <p:spPr>
          <a:xfrm>
            <a:off x="4304872" y="4975306"/>
            <a:ext cx="1520575" cy="5959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2761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Hjælpeværktøj - proces</a:t>
            </a:r>
          </a:p>
        </p:txBody>
      </p:sp>
      <p:sp>
        <p:nvSpPr>
          <p:cNvPr id="3" name="Rektangel 2"/>
          <p:cNvSpPr/>
          <p:nvPr/>
        </p:nvSpPr>
        <p:spPr>
          <a:xfrm>
            <a:off x="1263721" y="1641632"/>
            <a:ext cx="8722759" cy="5620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da-DK" sz="2000" b="1" dirty="0">
                <a:effectLst/>
                <a:latin typeface="+mj-lt"/>
                <a:ea typeface="Calibri" panose="020F0502020204030204" pitchFamily="34" charset="0"/>
              </a:rPr>
              <a:t>Fælles drøftelse og involvering af </a:t>
            </a:r>
            <a:r>
              <a:rPr lang="da-DK" sz="2000" b="1" dirty="0">
                <a:latin typeface="+mj-lt"/>
                <a:ea typeface="Calibri" panose="020F0502020204030204" pitchFamily="34" charset="0"/>
              </a:rPr>
              <a:t>alle faglige selskaber er afgørende for resultatet</a:t>
            </a:r>
          </a:p>
          <a:p>
            <a:pPr>
              <a:lnSpc>
                <a:spcPct val="115000"/>
              </a:lnSpc>
            </a:pPr>
            <a:r>
              <a:rPr lang="da-DK" sz="2000" dirty="0">
                <a:effectLst/>
                <a:latin typeface="+mj-lt"/>
                <a:ea typeface="Calibri" panose="020F0502020204030204" pitchFamily="34" charset="0"/>
              </a:rPr>
              <a:t>Fælles proces:</a:t>
            </a:r>
          </a:p>
          <a:p>
            <a:pPr marL="457200" indent="-457200">
              <a:lnSpc>
                <a:spcPct val="115000"/>
              </a:lnSpc>
              <a:buFont typeface="+mj-lt"/>
              <a:buAutoNum type="arabicPeriod"/>
            </a:pPr>
            <a:r>
              <a:rPr lang="da-DK" sz="2000" dirty="0">
                <a:effectLst/>
                <a:latin typeface="+mj-lt"/>
                <a:ea typeface="Calibri" panose="020F0502020204030204" pitchFamily="34" charset="0"/>
              </a:rPr>
              <a:t>DSF </a:t>
            </a:r>
            <a:r>
              <a:rPr lang="da-DK" sz="2000">
                <a:effectLst/>
                <a:latin typeface="+mj-lt"/>
                <a:ea typeface="Calibri" panose="020F0502020204030204" pitchFamily="34" charset="0"/>
              </a:rPr>
              <a:t>bestyrelse </a:t>
            </a:r>
            <a:r>
              <a:rPr lang="da-DK" sz="2000" smtClean="0">
                <a:effectLst/>
                <a:latin typeface="+mj-lt"/>
                <a:ea typeface="Calibri" panose="020F0502020204030204" pitchFamily="34" charset="0"/>
              </a:rPr>
              <a:t>planlægger </a:t>
            </a:r>
            <a:r>
              <a:rPr lang="da-DK" sz="2000" dirty="0">
                <a:effectLst/>
                <a:latin typeface="+mj-lt"/>
                <a:ea typeface="Calibri" panose="020F0502020204030204" pitchFamily="34" charset="0"/>
              </a:rPr>
              <a:t>proces og udarbejde udkast til rammedokument</a:t>
            </a:r>
          </a:p>
          <a:p>
            <a:pPr marL="457200" indent="-457200">
              <a:lnSpc>
                <a:spcPct val="115000"/>
              </a:lnSpc>
              <a:buFont typeface="+mj-lt"/>
              <a:buAutoNum type="arabicPeriod"/>
            </a:pPr>
            <a:r>
              <a:rPr lang="da-DK" sz="2000" dirty="0">
                <a:latin typeface="+mj-lt"/>
                <a:ea typeface="Calibri" panose="020F0502020204030204" pitchFamily="34" charset="0"/>
              </a:rPr>
              <a:t>Dialogmøde</a:t>
            </a:r>
          </a:p>
          <a:p>
            <a:pPr marL="914400" lvl="1" indent="-457200">
              <a:lnSpc>
                <a:spcPct val="115000"/>
              </a:lnSpc>
              <a:buFont typeface="+mj-lt"/>
              <a:buAutoNum type="alphaUcPeriod"/>
            </a:pPr>
            <a:r>
              <a:rPr lang="da-DK" sz="2000" dirty="0">
                <a:effectLst/>
                <a:latin typeface="+mj-lt"/>
                <a:ea typeface="Calibri" panose="020F0502020204030204" pitchFamily="34" charset="0"/>
              </a:rPr>
              <a:t>Indledende drøftelse og input fra Faglige Selskaber</a:t>
            </a:r>
          </a:p>
          <a:p>
            <a:pPr marL="914400" lvl="1" indent="-457200">
              <a:lnSpc>
                <a:spcPct val="115000"/>
              </a:lnSpc>
              <a:buFont typeface="+mj-lt"/>
              <a:buAutoNum type="alphaUcPeriod"/>
            </a:pPr>
            <a:r>
              <a:rPr lang="da-DK" sz="2000" dirty="0">
                <a:latin typeface="+mj-lt"/>
                <a:ea typeface="Calibri" panose="020F0502020204030204" pitchFamily="34" charset="0"/>
              </a:rPr>
              <a:t>Nedsættelse af arbejdsgruppe</a:t>
            </a:r>
          </a:p>
          <a:p>
            <a:pPr marL="457200" indent="-457200">
              <a:lnSpc>
                <a:spcPct val="115000"/>
              </a:lnSpc>
              <a:buFont typeface="+mj-lt"/>
              <a:buAutoNum type="arabicPeriod"/>
            </a:pPr>
            <a:r>
              <a:rPr lang="da-DK" sz="2000" dirty="0">
                <a:effectLst/>
                <a:latin typeface="+mj-lt"/>
                <a:ea typeface="Calibri" panose="020F0502020204030204" pitchFamily="34" charset="0"/>
              </a:rPr>
              <a:t>Arbejdsgruppe udarbejder udkast til hjælpeværktøj</a:t>
            </a:r>
          </a:p>
          <a:p>
            <a:pPr marL="457200" indent="-457200">
              <a:lnSpc>
                <a:spcPct val="115000"/>
              </a:lnSpc>
              <a:buFont typeface="+mj-lt"/>
              <a:buAutoNum type="arabicPeriod"/>
            </a:pPr>
            <a:r>
              <a:rPr lang="da-DK" sz="2000" dirty="0">
                <a:effectLst/>
                <a:latin typeface="+mj-lt"/>
                <a:ea typeface="Calibri" panose="020F0502020204030204" pitchFamily="34" charset="0"/>
              </a:rPr>
              <a:t>Webinar</a:t>
            </a:r>
          </a:p>
          <a:p>
            <a:pPr marL="914400" lvl="1" indent="-457200">
              <a:lnSpc>
                <a:spcPct val="115000"/>
              </a:lnSpc>
              <a:buFont typeface="+mj-lt"/>
              <a:buAutoNum type="alphaUcPeriod"/>
            </a:pPr>
            <a:r>
              <a:rPr lang="da-DK" sz="2000" dirty="0">
                <a:latin typeface="+mj-lt"/>
                <a:ea typeface="Calibri" panose="020F0502020204030204" pitchFamily="34" charset="0"/>
              </a:rPr>
              <a:t>Præsentation af arbejdsgruppens udkast </a:t>
            </a:r>
            <a:r>
              <a:rPr lang="da-DK" sz="2000" i="1" dirty="0">
                <a:latin typeface="+mj-lt"/>
                <a:ea typeface="Calibri" panose="020F0502020204030204" pitchFamily="34" charset="0"/>
              </a:rPr>
              <a:t>(udsendt på forhånd)</a:t>
            </a:r>
          </a:p>
          <a:p>
            <a:pPr marL="914400" lvl="1" indent="-457200">
              <a:lnSpc>
                <a:spcPct val="115000"/>
              </a:lnSpc>
              <a:buFont typeface="+mj-lt"/>
              <a:buAutoNum type="alphaUcPeriod"/>
            </a:pPr>
            <a:r>
              <a:rPr lang="da-DK" sz="2000" dirty="0">
                <a:effectLst/>
                <a:latin typeface="+mj-lt"/>
                <a:ea typeface="Calibri" panose="020F0502020204030204" pitchFamily="34" charset="0"/>
              </a:rPr>
              <a:t>Drøftelse og input fra faglige selskaber</a:t>
            </a:r>
          </a:p>
          <a:p>
            <a:pPr marL="457200" indent="-457200">
              <a:lnSpc>
                <a:spcPct val="115000"/>
              </a:lnSpc>
              <a:buFont typeface="+mj-lt"/>
              <a:buAutoNum type="arabicPeriod"/>
            </a:pPr>
            <a:r>
              <a:rPr lang="da-DK" sz="2000" dirty="0">
                <a:latin typeface="+mj-lt"/>
                <a:ea typeface="Calibri" panose="020F0502020204030204" pitchFamily="34" charset="0"/>
              </a:rPr>
              <a:t>Arbejdsgruppen færdiggør hjælpeværktøjet</a:t>
            </a:r>
          </a:p>
          <a:p>
            <a:pPr marL="457200" indent="-457200">
              <a:lnSpc>
                <a:spcPct val="115000"/>
              </a:lnSpc>
              <a:buFont typeface="+mj-lt"/>
              <a:buAutoNum type="arabicPeriod"/>
            </a:pPr>
            <a:r>
              <a:rPr lang="da-DK" sz="2000" dirty="0">
                <a:effectLst/>
                <a:latin typeface="+mj-lt"/>
                <a:ea typeface="Calibri" panose="020F0502020204030204" pitchFamily="34" charset="0"/>
              </a:rPr>
              <a:t>Hjælpeværktøjet sendes i høring og arbejdsgruppe indarbejder høringssvar</a:t>
            </a:r>
          </a:p>
          <a:p>
            <a:pPr marL="457200" indent="-457200">
              <a:lnSpc>
                <a:spcPct val="115000"/>
              </a:lnSpc>
              <a:buFont typeface="+mj-lt"/>
              <a:buAutoNum type="arabicPeriod"/>
            </a:pPr>
            <a:r>
              <a:rPr lang="da-DK" sz="2000" dirty="0">
                <a:latin typeface="+mj-lt"/>
                <a:ea typeface="Calibri" panose="020F0502020204030204" pitchFamily="34" charset="0"/>
              </a:rPr>
              <a:t>Dialogmøde: Præsentation og drøftelse af hjælpeværktøjet og dets anvendelse</a:t>
            </a:r>
            <a:endParaRPr lang="da-DK" sz="2000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endParaRPr lang="da-DK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endParaRPr lang="da-DK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da-DK" sz="1400" b="1" dirty="0"/>
          </a:p>
        </p:txBody>
      </p:sp>
    </p:spTree>
    <p:extLst>
      <p:ext uri="{BB962C8B-B14F-4D97-AF65-F5344CB8AC3E}">
        <p14:creationId xmlns:p14="http://schemas.microsoft.com/office/powerpoint/2010/main" val="3543841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Hjælpeværktøj - </a:t>
            </a:r>
            <a:r>
              <a:rPr lang="da-DK" dirty="0"/>
              <a:t>opbygning</a:t>
            </a:r>
          </a:p>
        </p:txBody>
      </p:sp>
      <p:sp>
        <p:nvSpPr>
          <p:cNvPr id="3" name="Rektangel 2"/>
          <p:cNvSpPr/>
          <p:nvPr/>
        </p:nvSpPr>
        <p:spPr>
          <a:xfrm>
            <a:off x="1679331" y="1847116"/>
            <a:ext cx="7429500" cy="547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da-DK" sz="2400" dirty="0">
                <a:latin typeface="+mj-lt"/>
                <a:ea typeface="Calibri" panose="020F0502020204030204" pitchFamily="34" charset="0"/>
              </a:rPr>
              <a:t>Indledning</a:t>
            </a:r>
          </a:p>
          <a:p>
            <a:pPr>
              <a:lnSpc>
                <a:spcPct val="115000"/>
              </a:lnSpc>
            </a:pPr>
            <a:endParaRPr lang="da-DK" sz="2400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da-DK" sz="2400" b="1" dirty="0">
                <a:latin typeface="+mj-lt"/>
                <a:ea typeface="Calibri" panose="020F0502020204030204" pitchFamily="34" charset="0"/>
              </a:rPr>
              <a:t>Aktiviteter til understøttelse af formål 1</a:t>
            </a:r>
          </a:p>
          <a:p>
            <a:pPr marL="342900" indent="-342900">
              <a:lnSpc>
                <a:spcPct val="115000"/>
              </a:lnSpc>
              <a:buFont typeface="Arial" charset="0"/>
              <a:buChar char="•"/>
            </a:pPr>
            <a:r>
              <a:rPr lang="da-DK" sz="2400" dirty="0" smtClean="0">
                <a:latin typeface="+mj-lt"/>
                <a:ea typeface="Calibri" panose="020F0502020204030204" pitchFamily="34" charset="0"/>
              </a:rPr>
              <a:t>O</a:t>
            </a:r>
            <a:r>
              <a:rPr lang="da-DK" sz="2400" dirty="0" smtClean="0">
                <a:effectLst/>
                <a:latin typeface="+mj-lt"/>
                <a:ea typeface="Calibri" panose="020F0502020204030204" pitchFamily="34" charset="0"/>
              </a:rPr>
              <a:t>bligatoriske aktiviteter</a:t>
            </a:r>
            <a:endParaRPr lang="da-DK" sz="24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indent="-342900">
              <a:lnSpc>
                <a:spcPct val="115000"/>
              </a:lnSpc>
              <a:buFont typeface="Arial" charset="0"/>
              <a:buChar char="•"/>
            </a:pPr>
            <a:r>
              <a:rPr lang="da-DK" sz="2400" dirty="0" smtClean="0">
                <a:latin typeface="+mj-lt"/>
                <a:ea typeface="Calibri" panose="020F0502020204030204" pitchFamily="34" charset="0"/>
              </a:rPr>
              <a:t>Udviklingspunkter</a:t>
            </a:r>
            <a:endParaRPr lang="da-DK" sz="2400" dirty="0"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endParaRPr lang="da-DK" sz="2400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da-DK" sz="2400" b="1" dirty="0">
                <a:latin typeface="+mj-lt"/>
                <a:ea typeface="Calibri" panose="020F0502020204030204" pitchFamily="34" charset="0"/>
              </a:rPr>
              <a:t>Aktiviteter til understøttelse af formål 2</a:t>
            </a:r>
          </a:p>
          <a:p>
            <a:pPr marL="342900" indent="-342900">
              <a:lnSpc>
                <a:spcPct val="115000"/>
              </a:lnSpc>
              <a:buFont typeface="Arial" charset="0"/>
              <a:buChar char="•"/>
            </a:pPr>
            <a:r>
              <a:rPr lang="da-DK" sz="2400" dirty="0" smtClean="0">
                <a:latin typeface="+mj-lt"/>
                <a:ea typeface="Calibri" panose="020F0502020204030204" pitchFamily="34" charset="0"/>
              </a:rPr>
              <a:t>O</a:t>
            </a:r>
            <a:r>
              <a:rPr lang="da-DK" sz="2400" dirty="0" smtClean="0">
                <a:effectLst/>
                <a:latin typeface="+mj-lt"/>
                <a:ea typeface="Calibri" panose="020F0502020204030204" pitchFamily="34" charset="0"/>
              </a:rPr>
              <a:t>bligatoriske aktiviteter</a:t>
            </a:r>
            <a:endParaRPr lang="da-DK" sz="24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indent="-342900">
              <a:lnSpc>
                <a:spcPct val="115000"/>
              </a:lnSpc>
              <a:buFont typeface="Arial" charset="0"/>
              <a:buChar char="•"/>
            </a:pPr>
            <a:r>
              <a:rPr lang="da-DK" sz="2400" dirty="0" smtClean="0">
                <a:latin typeface="+mj-lt"/>
                <a:ea typeface="Calibri" panose="020F0502020204030204" pitchFamily="34" charset="0"/>
              </a:rPr>
              <a:t>Udviklingspunkter</a:t>
            </a:r>
            <a:endParaRPr lang="da-DK" sz="2400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endParaRPr lang="da-DK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endParaRPr lang="da-DK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endParaRPr lang="da-DK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endParaRPr lang="da-DK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da-DK" sz="1400" b="1" dirty="0"/>
          </a:p>
        </p:txBody>
      </p:sp>
    </p:spTree>
    <p:extLst>
      <p:ext uri="{BB962C8B-B14F-4D97-AF65-F5344CB8AC3E}">
        <p14:creationId xmlns:p14="http://schemas.microsoft.com/office/powerpoint/2010/main" val="1116052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Understøttelse af formål 1</a:t>
            </a:r>
          </a:p>
        </p:txBody>
      </p:sp>
      <p:sp>
        <p:nvSpPr>
          <p:cNvPr id="3" name="Rektangel 2"/>
          <p:cNvSpPr/>
          <p:nvPr/>
        </p:nvSpPr>
        <p:spPr>
          <a:xfrm>
            <a:off x="1181528" y="1847116"/>
            <a:ext cx="8661115" cy="8476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a-DK" sz="20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Bidrage til specialiseret og evidensbaseret praksis og professionsudvikling</a:t>
            </a:r>
            <a:endParaRPr lang="da-DK" sz="2000" b="1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endParaRPr lang="da-DK" sz="2000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da-DK" sz="2000" b="1" dirty="0">
                <a:latin typeface="+mj-lt"/>
                <a:ea typeface="Calibri" panose="020F0502020204030204" pitchFamily="34" charset="0"/>
              </a:rPr>
              <a:t>Forslag til kategorisering af aktiviteter:</a:t>
            </a:r>
          </a:p>
          <a:p>
            <a:pPr>
              <a:lnSpc>
                <a:spcPct val="115000"/>
              </a:lnSpc>
            </a:pPr>
            <a:r>
              <a:rPr lang="da-DK" sz="2000" dirty="0">
                <a:effectLst/>
                <a:latin typeface="+mj-lt"/>
                <a:ea typeface="Calibri" panose="020F0502020204030204" pitchFamily="34" charset="0"/>
              </a:rPr>
              <a:t>1.Kompetenceudvikling, 2. brobygning og 3. kvalitet- og professionsudvikling</a:t>
            </a:r>
          </a:p>
          <a:p>
            <a:pPr>
              <a:lnSpc>
                <a:spcPct val="115000"/>
              </a:lnSpc>
            </a:pPr>
            <a:endParaRPr lang="da-DK" sz="2000" dirty="0"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da-DK" sz="2000" b="1" dirty="0">
                <a:latin typeface="+mj-lt"/>
                <a:ea typeface="Calibri" panose="020F0502020204030204" pitchFamily="34" charset="0"/>
              </a:rPr>
              <a:t>Eksempler på underkategorier:</a:t>
            </a:r>
          </a:p>
          <a:p>
            <a:pPr marL="342900" indent="-342900">
              <a:lnSpc>
                <a:spcPct val="115000"/>
              </a:lnSpc>
              <a:buFont typeface="Arial" charset="0"/>
              <a:buChar char="•"/>
            </a:pPr>
            <a:r>
              <a:rPr lang="da-DK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Formidle faglig viden og inspiration</a:t>
            </a:r>
          </a:p>
          <a:p>
            <a:pPr marL="342900" indent="-342900">
              <a:lnSpc>
                <a:spcPct val="115000"/>
              </a:lnSpc>
              <a:buFont typeface="Arial" charset="0"/>
              <a:buChar char="•"/>
            </a:pPr>
            <a:r>
              <a:rPr lang="da-DK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Udbud - Udvikle og udbyde relevant efter- og videreuddannelsestilbud</a:t>
            </a:r>
            <a:endParaRPr lang="da-DK" sz="2000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  <a:p>
            <a:pPr marL="342900" indent="-342900">
              <a:lnSpc>
                <a:spcPct val="115000"/>
              </a:lnSpc>
              <a:buFont typeface="Arial" charset="0"/>
              <a:buChar char="•"/>
            </a:pPr>
            <a:r>
              <a:rPr lang="da-DK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Vejlede medlemmer mht. faglig kompetenceudvikling</a:t>
            </a:r>
          </a:p>
          <a:p>
            <a:pPr marL="342900" indent="-342900">
              <a:lnSpc>
                <a:spcPct val="115000"/>
              </a:lnSpc>
              <a:buFont typeface="Arial" charset="0"/>
              <a:buChar char="•"/>
            </a:pPr>
            <a:r>
              <a:rPr lang="da-DK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Brobygning mellem forskning og praksis, internt i selskabet, på tværs af selskaber, på tværs af sektorer, på tværs af professioner</a:t>
            </a:r>
            <a:endParaRPr lang="da-DK" sz="2000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  <a:p>
            <a:pPr marL="342900" indent="-342900">
              <a:lnSpc>
                <a:spcPct val="115000"/>
              </a:lnSpc>
              <a:buFont typeface="Arial" charset="0"/>
              <a:buChar char="•"/>
            </a:pPr>
            <a:r>
              <a:rPr lang="da-DK" sz="2000" dirty="0">
                <a:effectLst/>
                <a:latin typeface="+mj-lt"/>
                <a:ea typeface="Calibri" panose="020F0502020204030204" pitchFamily="34" charset="0"/>
              </a:rPr>
              <a:t>Samle, bearbejde og formidle og initiere viden</a:t>
            </a:r>
            <a:endParaRPr lang="da-DK" sz="20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342900" indent="-342900">
              <a:lnSpc>
                <a:spcPct val="115000"/>
              </a:lnSpc>
              <a:buFont typeface="Arial" charset="0"/>
              <a:buChar char="•"/>
            </a:pPr>
            <a:r>
              <a:rPr lang="da-DK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Formulere anbefalinger om </a:t>
            </a:r>
            <a:r>
              <a:rPr lang="da-DK" sz="20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best</a:t>
            </a:r>
            <a:r>
              <a:rPr lang="da-DK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practice </a:t>
            </a:r>
            <a:endParaRPr lang="da-DK" sz="2000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endParaRPr lang="da-DK" sz="2000" dirty="0"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endParaRPr lang="da-DK" sz="2000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endParaRPr lang="da-DK" sz="2000" dirty="0"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da-DK" sz="2000" dirty="0">
                <a:effectLst/>
                <a:latin typeface="+mj-lt"/>
                <a:ea typeface="Calibri" panose="020F0502020204030204" pitchFamily="34" charset="0"/>
              </a:rPr>
              <a:t>Gruppearbejde:</a:t>
            </a:r>
          </a:p>
          <a:p>
            <a:pPr>
              <a:lnSpc>
                <a:spcPct val="115000"/>
              </a:lnSpc>
            </a:pPr>
            <a:r>
              <a:rPr lang="da-DK" sz="2000" dirty="0">
                <a:latin typeface="+mj-lt"/>
                <a:ea typeface="Calibri" panose="020F0502020204030204" pitchFamily="34" charset="0"/>
              </a:rPr>
              <a:t>Hvilke kategorier af aktiviteter indeholder formål 1?</a:t>
            </a:r>
          </a:p>
          <a:p>
            <a:pPr>
              <a:lnSpc>
                <a:spcPct val="115000"/>
              </a:lnSpc>
            </a:pPr>
            <a:endParaRPr lang="da-DK" sz="2000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da-DK" sz="2000" dirty="0">
                <a:latin typeface="+mj-lt"/>
                <a:ea typeface="Calibri" panose="020F0502020204030204" pitchFamily="34" charset="0"/>
              </a:rPr>
              <a:t>Hvilke aktiviteter hører under disse kategorier?</a:t>
            </a:r>
          </a:p>
          <a:p>
            <a:pPr>
              <a:lnSpc>
                <a:spcPct val="115000"/>
              </a:lnSpc>
            </a:pPr>
            <a:endParaRPr lang="da-DK" sz="2000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da-DK" sz="2000" dirty="0">
                <a:latin typeface="+mj-lt"/>
                <a:ea typeface="Calibri" panose="020F0502020204030204" pitchFamily="34" charset="0"/>
              </a:rPr>
              <a:t>Har I forslag til niveauer for drift/obligatorisk </a:t>
            </a:r>
            <a:r>
              <a:rPr lang="da-DK" sz="2000" dirty="0" err="1">
                <a:latin typeface="+mj-lt"/>
                <a:ea typeface="Calibri" panose="020F0502020204030204" pitchFamily="34" charset="0"/>
              </a:rPr>
              <a:t>hhv</a:t>
            </a:r>
            <a:r>
              <a:rPr lang="da-DK" sz="2000" dirty="0">
                <a:latin typeface="+mj-lt"/>
                <a:ea typeface="Calibri" panose="020F0502020204030204" pitchFamily="34" charset="0"/>
              </a:rPr>
              <a:t> udvikling?</a:t>
            </a:r>
            <a:endParaRPr lang="da-DK" sz="2000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da-DK" sz="2000" dirty="0">
                <a:latin typeface="+mj-lt"/>
                <a:ea typeface="Calibri" panose="020F0502020204030204" pitchFamily="34" charset="0"/>
              </a:rPr>
              <a:t>	</a:t>
            </a:r>
            <a:endParaRPr lang="da-DK" sz="2000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da-DK" sz="1400" b="1" dirty="0"/>
          </a:p>
        </p:txBody>
      </p:sp>
    </p:spTree>
    <p:extLst>
      <p:ext uri="{BB962C8B-B14F-4D97-AF65-F5344CB8AC3E}">
        <p14:creationId xmlns:p14="http://schemas.microsoft.com/office/powerpoint/2010/main" val="3335460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Understøttelse af formål 2</a:t>
            </a:r>
          </a:p>
        </p:txBody>
      </p:sp>
      <p:sp>
        <p:nvSpPr>
          <p:cNvPr id="3" name="Rektangel 2"/>
          <p:cNvSpPr/>
          <p:nvPr/>
        </p:nvSpPr>
        <p:spPr>
          <a:xfrm>
            <a:off x="1027416" y="1631358"/>
            <a:ext cx="9400854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a-DK" sz="20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Sikre faglig legitimitet, og anerkendelse af fysioterapi som sundhedsfaglig profession</a:t>
            </a:r>
            <a:endParaRPr lang="da-DK" sz="2000" b="1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endParaRPr lang="da-DK" sz="2000" dirty="0"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da-DK" sz="2000" b="1" dirty="0">
                <a:latin typeface="+mj-lt"/>
                <a:ea typeface="Calibri" panose="020F0502020204030204" pitchFamily="34" charset="0"/>
              </a:rPr>
              <a:t>Forslag til kategorisering af aktiviteter:</a:t>
            </a:r>
          </a:p>
          <a:p>
            <a:pPr>
              <a:lnSpc>
                <a:spcPct val="115000"/>
              </a:lnSpc>
            </a:pPr>
            <a:r>
              <a:rPr lang="da-DK" sz="2000" dirty="0">
                <a:effectLst/>
                <a:latin typeface="+mj-lt"/>
                <a:ea typeface="Calibri" panose="020F0502020204030204" pitchFamily="34" charset="0"/>
              </a:rPr>
              <a:t>1. Samarbejde med myndigheder og faglige </a:t>
            </a:r>
            <a:r>
              <a:rPr lang="da-DK" sz="2000" dirty="0">
                <a:latin typeface="+mj-lt"/>
                <a:ea typeface="Calibri" panose="020F0502020204030204" pitchFamily="34" charset="0"/>
              </a:rPr>
              <a:t>miljøer og 2. </a:t>
            </a:r>
            <a:r>
              <a:rPr lang="da-DK" sz="2000" dirty="0">
                <a:effectLst/>
                <a:latin typeface="+mj-lt"/>
                <a:ea typeface="Calibri" panose="020F0502020204030204" pitchFamily="34" charset="0"/>
              </a:rPr>
              <a:t>Kvalitetsvurdering og sundhedsdebat, samfundsinvolvering</a:t>
            </a:r>
          </a:p>
          <a:p>
            <a:pPr>
              <a:lnSpc>
                <a:spcPct val="115000"/>
              </a:lnSpc>
            </a:pPr>
            <a:endParaRPr lang="da-DK" sz="2000" b="1" dirty="0"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da-DK" sz="2000" b="1" dirty="0">
                <a:latin typeface="+mj-lt"/>
                <a:ea typeface="Calibri" panose="020F0502020204030204" pitchFamily="34" charset="0"/>
              </a:rPr>
              <a:t>Eksempler på underkategorier:</a:t>
            </a:r>
          </a:p>
          <a:p>
            <a:pPr marL="342900" indent="-342900">
              <a:buFont typeface="Arial" charset="0"/>
              <a:buChar char="•"/>
            </a:pPr>
            <a:r>
              <a:rPr lang="da-DK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Fungere som garant for kvaliteten, og faglig viden </a:t>
            </a:r>
          </a:p>
          <a:p>
            <a:pPr marL="342900" indent="-342900">
              <a:buFont typeface="Arial" charset="0"/>
              <a:buChar char="•"/>
            </a:pPr>
            <a:r>
              <a:rPr lang="da-DK" sz="20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Samarbejdsflade og kobling til andre sundhedsprofessioners tilsvarende faglige selskaber og netværk.</a:t>
            </a:r>
          </a:p>
          <a:p>
            <a:pPr marL="342900" indent="-342900">
              <a:buFont typeface="Arial" charset="0"/>
              <a:buChar char="•"/>
            </a:pPr>
            <a:r>
              <a:rPr lang="da-DK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Fagligt centrum og netværk for specialister og forskere</a:t>
            </a:r>
          </a:p>
          <a:p>
            <a:pPr marL="342900" indent="-342900">
              <a:buFont typeface="Arial" charset="0"/>
              <a:buChar char="•"/>
            </a:pPr>
            <a:r>
              <a:rPr lang="da-DK" sz="20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Præge udviklingen og debatten på sundhedsområdet</a:t>
            </a:r>
          </a:p>
          <a:p>
            <a:pPr marL="342900" indent="-342900">
              <a:buFont typeface="Arial" charset="0"/>
              <a:buChar char="•"/>
            </a:pPr>
            <a:r>
              <a:rPr lang="da-DK" sz="20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Involvere sig som interessenter i råd, nævn og udvalg</a:t>
            </a:r>
            <a:endParaRPr lang="da-DK" sz="2000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da-DK" sz="1400" b="1" dirty="0"/>
          </a:p>
        </p:txBody>
      </p:sp>
    </p:spTree>
    <p:extLst>
      <p:ext uri="{BB962C8B-B14F-4D97-AF65-F5344CB8AC3E}">
        <p14:creationId xmlns:p14="http://schemas.microsoft.com/office/powerpoint/2010/main" val="3104134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32D9D9F-EB00-48C6-9B47-95E21A89A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Gruppearbejde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xmlns="" id="{87BFF78F-78EF-437E-92F9-92C49386AD52}"/>
              </a:ext>
            </a:extLst>
          </p:cNvPr>
          <p:cNvSpPr txBox="1"/>
          <p:nvPr/>
        </p:nvSpPr>
        <p:spPr>
          <a:xfrm>
            <a:off x="1202076" y="2028076"/>
            <a:ext cx="8640567" cy="49934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da-DK" sz="2000" i="1" dirty="0">
                <a:latin typeface="+mj-lt"/>
                <a:ea typeface="Calibri" panose="020F0502020204030204" pitchFamily="34" charset="0"/>
              </a:rPr>
              <a:t>Vælg om du vil deltage i arbejdet omkring delformål 1 eller 2</a:t>
            </a:r>
          </a:p>
          <a:p>
            <a:pPr>
              <a:lnSpc>
                <a:spcPct val="115000"/>
              </a:lnSpc>
            </a:pPr>
            <a:endParaRPr lang="da-DK" sz="2000" b="1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endParaRPr lang="da-DK" sz="2000" b="1" dirty="0"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da-DK" sz="2000" b="1" dirty="0">
                <a:effectLst/>
                <a:latin typeface="+mj-lt"/>
                <a:ea typeface="Calibri" panose="020F0502020204030204" pitchFamily="34" charset="0"/>
              </a:rPr>
              <a:t>Gruppearbejde omkring følgende spørgsmål: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a-DK" sz="2000" dirty="0">
                <a:latin typeface="+mj-lt"/>
                <a:ea typeface="Calibri" panose="020F0502020204030204" pitchFamily="34" charset="0"/>
              </a:rPr>
              <a:t>DSF har foreslået 3 </a:t>
            </a:r>
            <a:r>
              <a:rPr lang="da-DK" sz="2000" dirty="0" err="1">
                <a:latin typeface="+mj-lt"/>
                <a:ea typeface="Calibri" panose="020F0502020204030204" pitchFamily="34" charset="0"/>
              </a:rPr>
              <a:t>hhv</a:t>
            </a:r>
            <a:r>
              <a:rPr lang="da-DK" sz="2000" dirty="0">
                <a:latin typeface="+mj-lt"/>
                <a:ea typeface="Calibri" panose="020F0502020204030204" pitchFamily="34" charset="0"/>
              </a:rPr>
              <a:t> 2 underkategorier til de to delformål, vil I ændre og eller supplere disse?</a:t>
            </a:r>
          </a:p>
          <a:p>
            <a:pPr>
              <a:lnSpc>
                <a:spcPct val="115000"/>
              </a:lnSpc>
            </a:pPr>
            <a:endParaRPr lang="da-DK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a-DK" sz="2000" dirty="0">
                <a:latin typeface="+mj-lt"/>
                <a:ea typeface="Calibri" panose="020F0502020204030204" pitchFamily="34" charset="0"/>
              </a:rPr>
              <a:t>Oplist aktiviteter under disse kategorier?</a:t>
            </a:r>
          </a:p>
          <a:p>
            <a:pPr>
              <a:lnSpc>
                <a:spcPct val="115000"/>
              </a:lnSpc>
            </a:pPr>
            <a:endParaRPr lang="da-DK" sz="20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a-DK" sz="2000" dirty="0">
                <a:latin typeface="+mj-lt"/>
                <a:ea typeface="Calibri" panose="020F0502020204030204" pitchFamily="34" charset="0"/>
              </a:rPr>
              <a:t>Kom med </a:t>
            </a:r>
            <a:r>
              <a:rPr lang="da-DK" sz="2000" u="sng" dirty="0">
                <a:latin typeface="+mj-lt"/>
                <a:ea typeface="Calibri" panose="020F0502020204030204" pitchFamily="34" charset="0"/>
              </a:rPr>
              <a:t>eksempler</a:t>
            </a:r>
            <a:r>
              <a:rPr lang="da-DK" sz="2000" dirty="0">
                <a:latin typeface="+mj-lt"/>
                <a:ea typeface="Calibri" panose="020F0502020204030204" pitchFamily="34" charset="0"/>
              </a:rPr>
              <a:t> på niveauer for drift/obligatorisk </a:t>
            </a:r>
            <a:r>
              <a:rPr lang="da-DK" sz="2000" dirty="0" err="1">
                <a:latin typeface="+mj-lt"/>
                <a:ea typeface="Calibri" panose="020F0502020204030204" pitchFamily="34" charset="0"/>
              </a:rPr>
              <a:t>hhv</a:t>
            </a:r>
            <a:r>
              <a:rPr lang="da-DK" sz="2000" dirty="0">
                <a:latin typeface="+mj-lt"/>
                <a:ea typeface="Calibri" panose="020F0502020204030204" pitchFamily="34" charset="0"/>
              </a:rPr>
              <a:t> udvikling?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da-DK" sz="2000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da-DK" sz="2000" i="1" dirty="0">
                <a:latin typeface="+mj-lt"/>
                <a:ea typeface="Calibri" panose="020F0502020204030204" pitchFamily="34" charset="0"/>
              </a:rPr>
              <a:t>Notér ned på </a:t>
            </a:r>
            <a:r>
              <a:rPr lang="da-DK" sz="2000" i="1" dirty="0" err="1">
                <a:latin typeface="+mj-lt"/>
                <a:ea typeface="Calibri" panose="020F0502020204030204" pitchFamily="34" charset="0"/>
              </a:rPr>
              <a:t>flip-over</a:t>
            </a:r>
            <a:r>
              <a:rPr lang="da-DK" sz="2000" i="1" dirty="0">
                <a:latin typeface="+mj-lt"/>
                <a:ea typeface="Calibri" panose="020F0502020204030204" pitchFamily="34" charset="0"/>
              </a:rPr>
              <a:t> (husk at det skal kunne bruges videre af arbejdsgruppen)</a:t>
            </a:r>
          </a:p>
          <a:p>
            <a:pPr>
              <a:lnSpc>
                <a:spcPct val="115000"/>
              </a:lnSpc>
            </a:pPr>
            <a:r>
              <a:rPr lang="da-DK" sz="2000" i="1" dirty="0">
                <a:latin typeface="+mj-lt"/>
                <a:ea typeface="Calibri" panose="020F0502020204030204" pitchFamily="34" charset="0"/>
              </a:rPr>
              <a:t>I har xx minutter til arbejdet </a:t>
            </a:r>
            <a:endParaRPr lang="da-DK" sz="2000" i="1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da-DK" sz="1800" dirty="0">
                <a:latin typeface="+mj-lt"/>
                <a:ea typeface="Calibri" panose="020F0502020204030204" pitchFamily="34" charset="0"/>
              </a:rPr>
              <a:t>	</a:t>
            </a:r>
            <a:endParaRPr lang="da-DK" sz="1800" dirty="0">
              <a:effectLst/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101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665DBBEF-238B-476B-96AB-8AAC3224EC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Opsamling i plenum</a:t>
            </a:r>
          </a:p>
        </p:txBody>
      </p:sp>
      <p:sp>
        <p:nvSpPr>
          <p:cNvPr id="73" name="sketch line">
            <a:extLst>
              <a:ext uri="{FF2B5EF4-FFF2-40B4-BE49-F238E27FC236}">
                <a16:creationId xmlns:a16="http://schemas.microsoft.com/office/drawing/2014/main" xmlns="" id="{3FCFB1DE-0B7E-48CC-BA90-B2AB0889F9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BASIC MOBILE FLIPOVER - Tavler - THORSØ.shop">
            <a:extLst>
              <a:ext uri="{FF2B5EF4-FFF2-40B4-BE49-F238E27FC236}">
                <a16:creationId xmlns:a16="http://schemas.microsoft.com/office/drawing/2014/main" xmlns="" id="{48E96240-A073-4DC2-B417-20D8294C8E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86400" y="640080"/>
            <a:ext cx="5550408" cy="5550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ktangel 2"/>
          <p:cNvSpPr/>
          <p:nvPr/>
        </p:nvSpPr>
        <p:spPr>
          <a:xfrm>
            <a:off x="1679331" y="1847116"/>
            <a:ext cx="7429500" cy="78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endParaRPr lang="da-DK" sz="1400" b="1"/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da-DK" sz="1400" b="1"/>
          </a:p>
        </p:txBody>
      </p:sp>
    </p:spTree>
    <p:extLst>
      <p:ext uri="{BB962C8B-B14F-4D97-AF65-F5344CB8AC3E}">
        <p14:creationId xmlns:p14="http://schemas.microsoft.com/office/powerpoint/2010/main" val="4051960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Next</a:t>
            </a:r>
            <a:r>
              <a:rPr lang="da-DK" dirty="0" smtClean="0"/>
              <a:t> step</a:t>
            </a:r>
            <a:endParaRPr lang="da-DK" dirty="0"/>
          </a:p>
        </p:txBody>
      </p:sp>
      <p:sp>
        <p:nvSpPr>
          <p:cNvPr id="3" name="Rektangel 2"/>
          <p:cNvSpPr/>
          <p:nvPr/>
        </p:nvSpPr>
        <p:spPr>
          <a:xfrm>
            <a:off x="1679331" y="1847116"/>
            <a:ext cx="7429500" cy="7746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da-DK" sz="2000" dirty="0" smtClean="0">
                <a:ea typeface="Calibri" panose="020F0502020204030204" pitchFamily="34" charset="0"/>
              </a:rPr>
              <a:t>Fælles </a:t>
            </a:r>
            <a:r>
              <a:rPr lang="da-DK" sz="2000" dirty="0">
                <a:ea typeface="Calibri" panose="020F0502020204030204" pitchFamily="34" charset="0"/>
              </a:rPr>
              <a:t>proces:</a:t>
            </a:r>
          </a:p>
          <a:p>
            <a:pPr marL="457200" indent="-457200">
              <a:lnSpc>
                <a:spcPct val="115000"/>
              </a:lnSpc>
              <a:buFont typeface="+mj-lt"/>
              <a:buAutoNum type="arabicPeriod"/>
            </a:pPr>
            <a:r>
              <a:rPr lang="da-DK" sz="1600" dirty="0">
                <a:ea typeface="Calibri" panose="020F0502020204030204" pitchFamily="34" charset="0"/>
              </a:rPr>
              <a:t>DSF bestyrelse </a:t>
            </a:r>
            <a:r>
              <a:rPr lang="da-DK" sz="1600" dirty="0" smtClean="0">
                <a:ea typeface="Calibri" panose="020F0502020204030204" pitchFamily="34" charset="0"/>
              </a:rPr>
              <a:t>planlægger </a:t>
            </a:r>
            <a:r>
              <a:rPr lang="da-DK" sz="1600" dirty="0">
                <a:ea typeface="Calibri" panose="020F0502020204030204" pitchFamily="34" charset="0"/>
              </a:rPr>
              <a:t>proces og udarbejde udkast til rammedokument</a:t>
            </a:r>
          </a:p>
          <a:p>
            <a:pPr marL="457200" indent="-457200">
              <a:lnSpc>
                <a:spcPct val="115000"/>
              </a:lnSpc>
              <a:buFont typeface="+mj-lt"/>
              <a:buAutoNum type="arabicPeriod"/>
            </a:pPr>
            <a:r>
              <a:rPr lang="da-DK" sz="1600" dirty="0" smtClean="0">
                <a:ea typeface="Calibri" panose="020F0502020204030204" pitchFamily="34" charset="0"/>
              </a:rPr>
              <a:t>Dialogmøde d. 14.06.21</a:t>
            </a:r>
            <a:endParaRPr lang="da-DK" sz="1600" dirty="0">
              <a:ea typeface="Calibri" panose="020F0502020204030204" pitchFamily="34" charset="0"/>
            </a:endParaRPr>
          </a:p>
          <a:p>
            <a:pPr marL="914400" lvl="1" indent="-457200">
              <a:lnSpc>
                <a:spcPct val="115000"/>
              </a:lnSpc>
              <a:buFont typeface="+mj-lt"/>
              <a:buAutoNum type="alphaUcPeriod"/>
            </a:pPr>
            <a:r>
              <a:rPr lang="da-DK" sz="1600" dirty="0">
                <a:ea typeface="Calibri" panose="020F0502020204030204" pitchFamily="34" charset="0"/>
              </a:rPr>
              <a:t>Indledende drøftelse og input fra Faglige Selskaber</a:t>
            </a:r>
          </a:p>
          <a:p>
            <a:pPr marL="971550" lvl="1" indent="-514350">
              <a:lnSpc>
                <a:spcPct val="115000"/>
              </a:lnSpc>
              <a:buFont typeface="+mj-lt"/>
              <a:buAutoNum type="alphaUcPeriod"/>
            </a:pPr>
            <a:r>
              <a:rPr lang="da-DK" sz="2000" b="1" dirty="0">
                <a:ea typeface="Calibri" panose="020F0502020204030204" pitchFamily="34" charset="0"/>
              </a:rPr>
              <a:t>Nedsættelse af </a:t>
            </a:r>
            <a:r>
              <a:rPr lang="da-DK" sz="2000" b="1" dirty="0" smtClean="0">
                <a:ea typeface="Calibri" panose="020F0502020204030204" pitchFamily="34" charset="0"/>
              </a:rPr>
              <a:t>arbejdsgruppe</a:t>
            </a:r>
            <a:endParaRPr lang="da-DK" sz="2000" b="1" dirty="0">
              <a:ea typeface="Calibri" panose="020F0502020204030204" pitchFamily="34" charset="0"/>
            </a:endParaRPr>
          </a:p>
          <a:p>
            <a:pPr marL="457200" indent="-457200">
              <a:lnSpc>
                <a:spcPct val="115000"/>
              </a:lnSpc>
              <a:buFont typeface="+mj-lt"/>
              <a:buAutoNum type="arabicPeriod"/>
            </a:pPr>
            <a:r>
              <a:rPr lang="da-DK" sz="1600" dirty="0">
                <a:ea typeface="Calibri" panose="020F0502020204030204" pitchFamily="34" charset="0"/>
              </a:rPr>
              <a:t>Arbejdsgruppe udarbejder udkast til hjælpeværktøj</a:t>
            </a:r>
          </a:p>
          <a:p>
            <a:pPr marL="457200" indent="-457200">
              <a:lnSpc>
                <a:spcPct val="115000"/>
              </a:lnSpc>
              <a:buFont typeface="+mj-lt"/>
              <a:buAutoNum type="arabicPeriod"/>
            </a:pPr>
            <a:r>
              <a:rPr lang="da-DK" sz="1600" dirty="0" err="1" smtClean="0">
                <a:ea typeface="Calibri" panose="020F0502020204030204" pitchFamily="34" charset="0"/>
              </a:rPr>
              <a:t>Webinar</a:t>
            </a:r>
            <a:r>
              <a:rPr lang="da-DK" sz="1600" dirty="0" smtClean="0">
                <a:ea typeface="Calibri" panose="020F0502020204030204" pitchFamily="34" charset="0"/>
              </a:rPr>
              <a:t> for faglige selskaber</a:t>
            </a:r>
            <a:endParaRPr lang="da-DK" sz="1600" dirty="0">
              <a:ea typeface="Calibri" panose="020F0502020204030204" pitchFamily="34" charset="0"/>
            </a:endParaRPr>
          </a:p>
          <a:p>
            <a:pPr marL="857250" lvl="1" indent="-400050">
              <a:lnSpc>
                <a:spcPct val="115000"/>
              </a:lnSpc>
              <a:buFont typeface="+mj-lt"/>
              <a:buAutoNum type="alphaUcPeriod"/>
            </a:pPr>
            <a:r>
              <a:rPr lang="da-DK" sz="1600" dirty="0">
                <a:ea typeface="Calibri" panose="020F0502020204030204" pitchFamily="34" charset="0"/>
              </a:rPr>
              <a:t>Præsentation af arbejdsgruppens udkast </a:t>
            </a:r>
            <a:r>
              <a:rPr lang="da-DK" sz="1600" i="1" dirty="0">
                <a:ea typeface="Calibri" panose="020F0502020204030204" pitchFamily="34" charset="0"/>
              </a:rPr>
              <a:t>(udsendt på forhånd)</a:t>
            </a:r>
          </a:p>
          <a:p>
            <a:pPr marL="857250" lvl="1" indent="-400050">
              <a:lnSpc>
                <a:spcPct val="115000"/>
              </a:lnSpc>
              <a:buFont typeface="+mj-lt"/>
              <a:buAutoNum type="alphaUcPeriod"/>
            </a:pPr>
            <a:r>
              <a:rPr lang="da-DK" sz="1600" dirty="0">
                <a:ea typeface="Calibri" panose="020F0502020204030204" pitchFamily="34" charset="0"/>
              </a:rPr>
              <a:t>Drøftelse og input fra faglige selskaber</a:t>
            </a:r>
          </a:p>
          <a:p>
            <a:pPr marL="457200" indent="-457200">
              <a:lnSpc>
                <a:spcPct val="115000"/>
              </a:lnSpc>
              <a:buFont typeface="+mj-lt"/>
              <a:buAutoNum type="arabicPeriod"/>
            </a:pPr>
            <a:r>
              <a:rPr lang="da-DK" sz="1600" dirty="0">
                <a:ea typeface="Calibri" panose="020F0502020204030204" pitchFamily="34" charset="0"/>
              </a:rPr>
              <a:t>Arbejdsgruppen færdiggør </a:t>
            </a:r>
            <a:r>
              <a:rPr lang="da-DK" sz="1600" dirty="0" smtClean="0">
                <a:ea typeface="Calibri" panose="020F0502020204030204" pitchFamily="34" charset="0"/>
              </a:rPr>
              <a:t>hjælpeværktøjet primo 2022</a:t>
            </a:r>
            <a:endParaRPr lang="da-DK" sz="1600" dirty="0">
              <a:ea typeface="Calibri" panose="020F0502020204030204" pitchFamily="34" charset="0"/>
            </a:endParaRPr>
          </a:p>
          <a:p>
            <a:pPr marL="457200" indent="-457200">
              <a:lnSpc>
                <a:spcPct val="115000"/>
              </a:lnSpc>
              <a:buFont typeface="+mj-lt"/>
              <a:buAutoNum type="arabicPeriod"/>
            </a:pPr>
            <a:r>
              <a:rPr lang="da-DK" sz="1600" dirty="0">
                <a:ea typeface="Calibri" panose="020F0502020204030204" pitchFamily="34" charset="0"/>
              </a:rPr>
              <a:t>Hjælpeværktøjet sendes i høring og arbejdsgruppe indarbejder høringssvar</a:t>
            </a:r>
          </a:p>
          <a:p>
            <a:pPr marL="457200" indent="-457200">
              <a:lnSpc>
                <a:spcPct val="115000"/>
              </a:lnSpc>
              <a:buFont typeface="+mj-lt"/>
              <a:buAutoNum type="arabicPeriod"/>
            </a:pPr>
            <a:r>
              <a:rPr lang="da-DK" sz="1600" dirty="0" smtClean="0">
                <a:ea typeface="Calibri" panose="020F0502020204030204" pitchFamily="34" charset="0"/>
              </a:rPr>
              <a:t>Dialogmøde</a:t>
            </a:r>
            <a:r>
              <a:rPr lang="da-DK" sz="1600" dirty="0">
                <a:ea typeface="Calibri" panose="020F0502020204030204" pitchFamily="34" charset="0"/>
              </a:rPr>
              <a:t> </a:t>
            </a:r>
            <a:r>
              <a:rPr lang="da-DK" sz="1600" dirty="0" smtClean="0">
                <a:ea typeface="Calibri" panose="020F0502020204030204" pitchFamily="34" charset="0"/>
              </a:rPr>
              <a:t>forår 2022</a:t>
            </a:r>
          </a:p>
          <a:p>
            <a:pPr marL="914400" lvl="1" indent="-457200">
              <a:lnSpc>
                <a:spcPct val="115000"/>
              </a:lnSpc>
              <a:buFont typeface="+mj-lt"/>
              <a:buAutoNum type="alphaUcPeriod"/>
            </a:pPr>
            <a:r>
              <a:rPr lang="da-DK" sz="1600" dirty="0" smtClean="0">
                <a:ea typeface="Calibri" panose="020F0502020204030204" pitchFamily="34" charset="0"/>
              </a:rPr>
              <a:t>Præsentation </a:t>
            </a:r>
            <a:r>
              <a:rPr lang="da-DK" sz="1600" dirty="0">
                <a:ea typeface="Calibri" panose="020F0502020204030204" pitchFamily="34" charset="0"/>
              </a:rPr>
              <a:t>og drøftelse af hjælpeværktøjet og dets anvendelse</a:t>
            </a:r>
          </a:p>
          <a:p>
            <a:pPr>
              <a:lnSpc>
                <a:spcPct val="115000"/>
              </a:lnSpc>
            </a:pPr>
            <a:endParaRPr lang="da-DK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da-DK" sz="1400" b="1" dirty="0"/>
          </a:p>
          <a:p>
            <a:pPr>
              <a:lnSpc>
                <a:spcPct val="115000"/>
              </a:lnSpc>
            </a:pPr>
            <a:r>
              <a:rPr lang="da-DK" sz="1800" b="1" dirty="0">
                <a:effectLst/>
                <a:ea typeface="Calibri" panose="020F0502020204030204" pitchFamily="34" charset="0"/>
              </a:rPr>
              <a:t>Kort om arbejdsgruppen </a:t>
            </a:r>
            <a:r>
              <a:rPr lang="da-DK" sz="1800" b="1" dirty="0" smtClean="0">
                <a:effectLst/>
                <a:ea typeface="Calibri" panose="020F0502020204030204" pitchFamily="34" charset="0"/>
              </a:rPr>
              <a:t>- og </a:t>
            </a:r>
            <a:r>
              <a:rPr lang="da-DK" sz="1800" b="1" dirty="0">
                <a:effectLst/>
                <a:ea typeface="Calibri" panose="020F0502020204030204" pitchFamily="34" charset="0"/>
              </a:rPr>
              <a:t>hvordan kommer jeg med?</a:t>
            </a:r>
          </a:p>
          <a:p>
            <a:pPr>
              <a:lnSpc>
                <a:spcPct val="115000"/>
              </a:lnSpc>
            </a:pPr>
            <a:endParaRPr lang="da-DK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endParaRPr lang="da-DK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endParaRPr lang="da-DK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endParaRPr lang="da-DK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endParaRPr lang="da-DK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endParaRPr lang="da-DK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endParaRPr lang="da-DK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endParaRPr lang="da-DK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da-DK" sz="1400" b="1" dirty="0"/>
          </a:p>
        </p:txBody>
      </p:sp>
    </p:spTree>
    <p:extLst>
      <p:ext uri="{BB962C8B-B14F-4D97-AF65-F5344CB8AC3E}">
        <p14:creationId xmlns:p14="http://schemas.microsoft.com/office/powerpoint/2010/main" val="1903557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D44807A973C84D96F0C31C2E36C932" ma:contentTypeVersion="1" ma:contentTypeDescription="Create a new document." ma:contentTypeScope="" ma:versionID="cda53ce4bb28193ecca42e7225301a1d">
  <xsd:schema xmlns:xsd="http://www.w3.org/2001/XMLSchema" xmlns:xs="http://www.w3.org/2001/XMLSchema" xmlns:p="http://schemas.microsoft.com/office/2006/metadata/properties" xmlns:ns2="071769a2-2c76-4a47-a7e5-f8e155015caf" targetNamespace="http://schemas.microsoft.com/office/2006/metadata/properties" ma:root="true" ma:fieldsID="01f585c3322f10bc183e75b2fe585cc2" ns2:_="">
    <xsd:import namespace="071769a2-2c76-4a47-a7e5-f8e155015caf"/>
    <xsd:element name="properties">
      <xsd:complexType>
        <xsd:sequence>
          <xsd:element name="documentManagement">
            <xsd:complexType>
              <xsd:all>
                <xsd:element ref="ns2:TSMoveSe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1769a2-2c76-4a47-a7e5-f8e155015caf" elementFormDefault="qualified">
    <xsd:import namespace="http://schemas.microsoft.com/office/2006/documentManagement/types"/>
    <xsd:import namespace="http://schemas.microsoft.com/office/infopath/2007/PartnerControls"/>
    <xsd:element name="TSMoveSetID" ma:index="8" nillable="true" ma:displayName="TSMoveSetID" ma:description="This field contains document metadata from TeamShare" ma:internalName="TSMoveSetID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SMoveSetID xmlns="071769a2-2c76-4a47-a7e5-f8e155015caf" xsi:nil="true"/>
  </documentManagement>
</p:properties>
</file>

<file path=customXml/itemProps1.xml><?xml version="1.0" encoding="utf-8"?>
<ds:datastoreItem xmlns:ds="http://schemas.openxmlformats.org/officeDocument/2006/customXml" ds:itemID="{9E53A000-97F9-4387-984E-443FC25C9B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1990B6-9B78-47A8-994C-A37778E91A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1769a2-2c76-4a47-a7e5-f8e155015c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EC34929-1FDC-4C06-895F-EB06DC67B578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071769a2-2c76-4a47-a7e5-f8e155015ca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10289</TotalTime>
  <Words>613</Words>
  <Application>Microsoft Macintosh PowerPoint</Application>
  <PresentationFormat>Widescreen</PresentationFormat>
  <Paragraphs>126</Paragraphs>
  <Slides>9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5" baseType="lpstr">
      <vt:lpstr>Calibri</vt:lpstr>
      <vt:lpstr>Calibri Light</vt:lpstr>
      <vt:lpstr>Symbol</vt:lpstr>
      <vt:lpstr>Times New Roman</vt:lpstr>
      <vt:lpstr>Arial</vt:lpstr>
      <vt:lpstr>Office-tema</vt:lpstr>
      <vt:lpstr>Projekt hjælpeværktøj til faglige selskaber </vt:lpstr>
      <vt:lpstr>Baggrund </vt:lpstr>
      <vt:lpstr>Hjælpeværktøj - proces</vt:lpstr>
      <vt:lpstr>Hjælpeværktøj - opbygning</vt:lpstr>
      <vt:lpstr>Understøttelse af formål 1</vt:lpstr>
      <vt:lpstr>Understøttelse af formål 2</vt:lpstr>
      <vt:lpstr>Gruppearbejde</vt:lpstr>
      <vt:lpstr>Opsamling i plenum</vt:lpstr>
      <vt:lpstr>Next step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Strategi- og handleplan</dc:title>
  <dc:creator>Anders Lindved Lorentzen</dc:creator>
  <cp:lastModifiedBy>FysioCenter Kalundborg</cp:lastModifiedBy>
  <cp:revision>146</cp:revision>
  <cp:lastPrinted>2019-09-19T11:06:18Z</cp:lastPrinted>
  <dcterms:created xsi:type="dcterms:W3CDTF">2018-03-19T18:37:39Z</dcterms:created>
  <dcterms:modified xsi:type="dcterms:W3CDTF">2021-06-15T06:07:43Z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0x01010068D44807A973C84D96F0C31C2E36C932</vt:lpwstr>
  </property>
</Properties>
</file>