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836" r:id="rId2"/>
    <p:sldId id="853" r:id="rId3"/>
    <p:sldId id="856" r:id="rId4"/>
    <p:sldId id="852" r:id="rId5"/>
    <p:sldId id="854" r:id="rId6"/>
    <p:sldId id="849" r:id="rId7"/>
    <p:sldId id="851" r:id="rId8"/>
    <p:sldId id="848" r:id="rId9"/>
    <p:sldId id="847" r:id="rId10"/>
    <p:sldId id="850" r:id="rId11"/>
    <p:sldId id="307" r:id="rId12"/>
    <p:sldId id="857" r:id="rId13"/>
    <p:sldId id="341" r:id="rId14"/>
    <p:sldId id="829" r:id="rId1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33F"/>
    <a:srgbClr val="79B5C9"/>
    <a:srgbClr val="14314C"/>
    <a:srgbClr val="204350"/>
    <a:srgbClr val="2D5F71"/>
    <a:srgbClr val="4D9BB7"/>
    <a:srgbClr val="00CC00"/>
    <a:srgbClr val="002F46"/>
    <a:srgbClr val="73B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75" autoAdjust="0"/>
  </p:normalViewPr>
  <p:slideViewPr>
    <p:cSldViewPr snapToGrid="0">
      <p:cViewPr varScale="1">
        <p:scale>
          <a:sx n="99" d="100"/>
          <a:sy n="99" d="100"/>
        </p:scale>
        <p:origin x="1032" y="-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5" d="100"/>
          <a:sy n="45" d="100"/>
        </p:scale>
        <p:origin x="282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filsrv1\home$\lt\6.%20aug.%202020\Specialiseringsord\Evaluering\Statistik%20spec.ordning%202018-2019.do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Overblikket!$A$13:$J$13</c:f>
              <c:strCache>
                <c:ptCount val="10"/>
                <c:pt idx="0">
                  <c:v>Muskuloskeletal</c:v>
                </c:pt>
                <c:pt idx="1">
                  <c:v>Sport</c:v>
                </c:pt>
                <c:pt idx="2">
                  <c:v>Neuro.</c:v>
                </c:pt>
                <c:pt idx="3">
                  <c:v>Psyk.</c:v>
                </c:pt>
                <c:pt idx="4">
                  <c:v>Onkologisk</c:v>
                </c:pt>
                <c:pt idx="5">
                  <c:v>Arb.liv</c:v>
                </c:pt>
                <c:pt idx="6">
                  <c:v>Pædiatri</c:v>
                </c:pt>
                <c:pt idx="7">
                  <c:v>Hjerte/ Lunge</c:v>
                </c:pt>
                <c:pt idx="8">
                  <c:v>Uro-Gyn-Obs</c:v>
                </c:pt>
                <c:pt idx="9">
                  <c:v>Geriarti</c:v>
                </c:pt>
              </c:strCache>
            </c:strRef>
          </c:cat>
          <c:val>
            <c:numRef>
              <c:f>Overblikket!$A$18:$J$18</c:f>
              <c:numCache>
                <c:formatCode>General</c:formatCode>
                <c:ptCount val="10"/>
                <c:pt idx="0">
                  <c:v>74</c:v>
                </c:pt>
                <c:pt idx="1">
                  <c:v>30</c:v>
                </c:pt>
                <c:pt idx="2">
                  <c:v>20</c:v>
                </c:pt>
                <c:pt idx="3">
                  <c:v>12</c:v>
                </c:pt>
                <c:pt idx="4">
                  <c:v>11</c:v>
                </c:pt>
                <c:pt idx="5">
                  <c:v>4</c:v>
                </c:pt>
                <c:pt idx="6">
                  <c:v>22</c:v>
                </c:pt>
                <c:pt idx="7">
                  <c:v>2</c:v>
                </c:pt>
                <c:pt idx="8">
                  <c:v>1</c:v>
                </c:pt>
                <c:pt idx="9">
                  <c:v>2</c:v>
                </c:pt>
              </c:numCache>
            </c:numRef>
          </c:val>
          <c:extLst>
            <c:ext xmlns:c16="http://schemas.microsoft.com/office/drawing/2014/chart" uri="{C3380CC4-5D6E-409C-BE32-E72D297353CC}">
              <c16:uniqueId val="{00000000-5241-458D-9A23-001274DCDB06}"/>
            </c:ext>
          </c:extLst>
        </c:ser>
        <c:dLbls>
          <c:showLegendKey val="0"/>
          <c:showVal val="0"/>
          <c:showCatName val="0"/>
          <c:showSerName val="0"/>
          <c:showPercent val="0"/>
          <c:showBubbleSize val="0"/>
        </c:dLbls>
        <c:gapWidth val="150"/>
        <c:shape val="box"/>
        <c:axId val="535727904"/>
        <c:axId val="535731824"/>
        <c:axId val="0"/>
      </c:bar3DChart>
      <c:catAx>
        <c:axId val="535727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35731824"/>
        <c:crosses val="autoZero"/>
        <c:auto val="1"/>
        <c:lblAlgn val="ctr"/>
        <c:lblOffset val="100"/>
        <c:noMultiLvlLbl val="0"/>
      </c:catAx>
      <c:valAx>
        <c:axId val="535731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3572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D26E7-30F2-45AC-A99B-F187EA3A63F0}"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a-DK"/>
        </a:p>
      </dgm:t>
    </dgm:pt>
    <dgm:pt modelId="{62168701-83D6-4FF1-9359-0A0AA1C97A2F}">
      <dgm:prSet phldrT="[Tekst]" custT="1"/>
      <dgm:spPr/>
      <dgm:t>
        <a:bodyPr/>
        <a:lstStyle/>
        <a:p>
          <a:r>
            <a:rPr lang="da-DK" sz="3600" dirty="0" err="1"/>
            <a:t>Samarbejdsforum</a:t>
          </a:r>
          <a:r>
            <a:rPr lang="da-DK" sz="3600" dirty="0"/>
            <a:t> 2020-2021 </a:t>
          </a:r>
        </a:p>
      </dgm:t>
    </dgm:pt>
    <dgm:pt modelId="{F61257A9-2C6F-4E8F-AC8B-12BA61921EC4}" type="parTrans" cxnId="{22E13C92-D44A-49E5-B271-C25D12A9249D}">
      <dgm:prSet/>
      <dgm:spPr/>
      <dgm:t>
        <a:bodyPr/>
        <a:lstStyle/>
        <a:p>
          <a:endParaRPr lang="da-DK"/>
        </a:p>
      </dgm:t>
    </dgm:pt>
    <dgm:pt modelId="{88119ED4-4AA2-48A8-A6BE-7011542AEC1F}" type="sibTrans" cxnId="{22E13C92-D44A-49E5-B271-C25D12A9249D}">
      <dgm:prSet/>
      <dgm:spPr/>
      <dgm:t>
        <a:bodyPr/>
        <a:lstStyle/>
        <a:p>
          <a:endParaRPr lang="da-DK"/>
        </a:p>
      </dgm:t>
    </dgm:pt>
    <dgm:pt modelId="{D3B282FA-F862-44A8-80EA-EA675006169A}">
      <dgm:prSet phldrT="[Tekst]"/>
      <dgm:spPr/>
      <dgm:t>
        <a:bodyPr/>
        <a:lstStyle/>
        <a:p>
          <a:r>
            <a:rPr lang="da-DK" dirty="0"/>
            <a:t>Fra drøftelser til regulær forhandling </a:t>
          </a:r>
        </a:p>
      </dgm:t>
    </dgm:pt>
    <dgm:pt modelId="{D77C6426-7372-4098-9602-9DE3CDBD0488}" type="parTrans" cxnId="{97048B9E-039E-4510-929C-61ACD50CA185}">
      <dgm:prSet/>
      <dgm:spPr/>
      <dgm:t>
        <a:bodyPr/>
        <a:lstStyle/>
        <a:p>
          <a:endParaRPr lang="da-DK"/>
        </a:p>
      </dgm:t>
    </dgm:pt>
    <dgm:pt modelId="{994CCD40-38F0-48D0-8C5A-D79A67E13851}" type="sibTrans" cxnId="{97048B9E-039E-4510-929C-61ACD50CA185}">
      <dgm:prSet/>
      <dgm:spPr/>
      <dgm:t>
        <a:bodyPr/>
        <a:lstStyle/>
        <a:p>
          <a:endParaRPr lang="da-DK"/>
        </a:p>
      </dgm:t>
    </dgm:pt>
    <dgm:pt modelId="{53BEC103-36AF-4915-8779-24A61C761A85}">
      <dgm:prSet phldrT="[Tekst]"/>
      <dgm:spPr/>
      <dgm:t>
        <a:bodyPr/>
        <a:lstStyle/>
        <a:p>
          <a:r>
            <a:rPr lang="da-DK" dirty="0"/>
            <a:t>Månedlige møder i </a:t>
          </a:r>
          <a:r>
            <a:rPr lang="da-DK" dirty="0" err="1"/>
            <a:t>samarbejdsforum</a:t>
          </a:r>
          <a:r>
            <a:rPr lang="da-DK" dirty="0"/>
            <a:t> siden efterår 2020</a:t>
          </a:r>
        </a:p>
      </dgm:t>
    </dgm:pt>
    <dgm:pt modelId="{3F379429-B09C-4182-A4B8-C0264CAAC81C}" type="sibTrans" cxnId="{66777A5E-ABB0-42D4-80FF-7CB8796BDA5D}">
      <dgm:prSet/>
      <dgm:spPr/>
      <dgm:t>
        <a:bodyPr/>
        <a:lstStyle/>
        <a:p>
          <a:endParaRPr lang="da-DK"/>
        </a:p>
      </dgm:t>
    </dgm:pt>
    <dgm:pt modelId="{124A1911-3E90-4FB3-A8F5-A43FEF5C4871}" type="parTrans" cxnId="{66777A5E-ABB0-42D4-80FF-7CB8796BDA5D}">
      <dgm:prSet/>
      <dgm:spPr/>
      <dgm:t>
        <a:bodyPr/>
        <a:lstStyle/>
        <a:p>
          <a:endParaRPr lang="da-DK"/>
        </a:p>
      </dgm:t>
    </dgm:pt>
    <dgm:pt modelId="{C6883558-5027-4955-AA67-852276408976}">
      <dgm:prSet phldrT="[Tekst]"/>
      <dgm:spPr/>
      <dgm:t>
        <a:bodyPr/>
        <a:lstStyle/>
        <a:p>
          <a:r>
            <a:rPr lang="da-DK" dirty="0"/>
            <a:t>Vi har flyttet os i den rigtige retning, men er desværre endnu ikke ved målstregen</a:t>
          </a:r>
        </a:p>
      </dgm:t>
    </dgm:pt>
    <dgm:pt modelId="{2DFE185A-EFA4-44E1-A1F2-9DFBDC85773D}" type="parTrans" cxnId="{7031810A-0C58-424D-A990-730091DD72E1}">
      <dgm:prSet/>
      <dgm:spPr/>
      <dgm:t>
        <a:bodyPr/>
        <a:lstStyle/>
        <a:p>
          <a:endParaRPr lang="da-DK"/>
        </a:p>
      </dgm:t>
    </dgm:pt>
    <dgm:pt modelId="{F4A6AA9C-3C4F-473B-989F-9830A915B9E4}" type="sibTrans" cxnId="{7031810A-0C58-424D-A990-730091DD72E1}">
      <dgm:prSet/>
      <dgm:spPr/>
      <dgm:t>
        <a:bodyPr/>
        <a:lstStyle/>
        <a:p>
          <a:endParaRPr lang="da-DK"/>
        </a:p>
      </dgm:t>
    </dgm:pt>
    <dgm:pt modelId="{7CB23A5A-CA78-4F28-A95E-75CEDD2C317E}" type="pres">
      <dgm:prSet presAssocID="{232D26E7-30F2-45AC-A99B-F187EA3A63F0}" presName="layout" presStyleCnt="0">
        <dgm:presLayoutVars>
          <dgm:chMax/>
          <dgm:chPref/>
          <dgm:dir/>
          <dgm:animOne val="branch"/>
          <dgm:animLvl val="lvl"/>
          <dgm:resizeHandles/>
        </dgm:presLayoutVars>
      </dgm:prSet>
      <dgm:spPr/>
    </dgm:pt>
    <dgm:pt modelId="{23774232-2CC8-404A-BBAF-8BC05EDC2F3A}" type="pres">
      <dgm:prSet presAssocID="{62168701-83D6-4FF1-9359-0A0AA1C97A2F}" presName="root" presStyleCnt="0">
        <dgm:presLayoutVars>
          <dgm:chMax/>
          <dgm:chPref val="4"/>
        </dgm:presLayoutVars>
      </dgm:prSet>
      <dgm:spPr/>
    </dgm:pt>
    <dgm:pt modelId="{444469D2-A5C7-45E0-A607-086906654DFE}" type="pres">
      <dgm:prSet presAssocID="{62168701-83D6-4FF1-9359-0A0AA1C97A2F}" presName="rootComposite" presStyleCnt="0">
        <dgm:presLayoutVars/>
      </dgm:prSet>
      <dgm:spPr/>
    </dgm:pt>
    <dgm:pt modelId="{89619575-114F-494B-9703-BEF572147DF3}" type="pres">
      <dgm:prSet presAssocID="{62168701-83D6-4FF1-9359-0A0AA1C97A2F}" presName="rootText" presStyleLbl="node0" presStyleIdx="0" presStyleCnt="1">
        <dgm:presLayoutVars>
          <dgm:chMax/>
          <dgm:chPref val="4"/>
        </dgm:presLayoutVars>
      </dgm:prSet>
      <dgm:spPr/>
    </dgm:pt>
    <dgm:pt modelId="{70F9F00D-9C87-48D0-9B8C-D80249C8BE39}" type="pres">
      <dgm:prSet presAssocID="{62168701-83D6-4FF1-9359-0A0AA1C97A2F}" presName="childShape" presStyleCnt="0">
        <dgm:presLayoutVars>
          <dgm:chMax val="0"/>
          <dgm:chPref val="0"/>
        </dgm:presLayoutVars>
      </dgm:prSet>
      <dgm:spPr/>
    </dgm:pt>
    <dgm:pt modelId="{E1FC407D-BA5F-4355-9281-78E58EBAE366}" type="pres">
      <dgm:prSet presAssocID="{53BEC103-36AF-4915-8779-24A61C761A85}" presName="childComposite" presStyleCnt="0">
        <dgm:presLayoutVars>
          <dgm:chMax val="0"/>
          <dgm:chPref val="0"/>
        </dgm:presLayoutVars>
      </dgm:prSet>
      <dgm:spPr/>
    </dgm:pt>
    <dgm:pt modelId="{82764E4E-546B-4544-9FA9-20E55E0002BB}" type="pres">
      <dgm:prSet presAssocID="{53BEC103-36AF-4915-8779-24A61C761A85}"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ition kontur"/>
        </a:ext>
      </dgm:extLst>
    </dgm:pt>
    <dgm:pt modelId="{C98D2CE0-715D-499D-8AEA-CE9D5267BE79}" type="pres">
      <dgm:prSet presAssocID="{53BEC103-36AF-4915-8779-24A61C761A85}" presName="childText" presStyleLbl="lnNode1" presStyleIdx="0" presStyleCnt="3">
        <dgm:presLayoutVars>
          <dgm:chMax val="0"/>
          <dgm:chPref val="0"/>
          <dgm:bulletEnabled val="1"/>
        </dgm:presLayoutVars>
      </dgm:prSet>
      <dgm:spPr/>
    </dgm:pt>
    <dgm:pt modelId="{34343734-181F-48FE-B316-189CB1EF344E}" type="pres">
      <dgm:prSet presAssocID="{D3B282FA-F862-44A8-80EA-EA675006169A}" presName="childComposite" presStyleCnt="0">
        <dgm:presLayoutVars>
          <dgm:chMax val="0"/>
          <dgm:chPref val="0"/>
        </dgm:presLayoutVars>
      </dgm:prSet>
      <dgm:spPr/>
    </dgm:pt>
    <dgm:pt modelId="{1FA1CA4D-62DC-4159-A901-65D62EAFC133}" type="pres">
      <dgm:prSet presAssocID="{D3B282FA-F862-44A8-80EA-EA675006169A}"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styrelseslokale kontur"/>
        </a:ext>
      </dgm:extLst>
    </dgm:pt>
    <dgm:pt modelId="{31A911E8-EEF8-49B9-B1F8-B9125D2A28BB}" type="pres">
      <dgm:prSet presAssocID="{D3B282FA-F862-44A8-80EA-EA675006169A}" presName="childText" presStyleLbl="lnNode1" presStyleIdx="1" presStyleCnt="3">
        <dgm:presLayoutVars>
          <dgm:chMax val="0"/>
          <dgm:chPref val="0"/>
          <dgm:bulletEnabled val="1"/>
        </dgm:presLayoutVars>
      </dgm:prSet>
      <dgm:spPr/>
    </dgm:pt>
    <dgm:pt modelId="{5A53E655-AD3D-4343-9DE7-792F73BEC6D1}" type="pres">
      <dgm:prSet presAssocID="{C6883558-5027-4955-AA67-852276408976}" presName="childComposite" presStyleCnt="0">
        <dgm:presLayoutVars>
          <dgm:chMax val="0"/>
          <dgm:chPref val="0"/>
        </dgm:presLayoutVars>
      </dgm:prSet>
      <dgm:spPr/>
    </dgm:pt>
    <dgm:pt modelId="{451BBCD7-1CB6-4298-B7A7-439963910149}" type="pres">
      <dgm:prSet presAssocID="{C6883558-5027-4955-AA67-852276408976}"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nsetrin kontur"/>
        </a:ext>
      </dgm:extLst>
    </dgm:pt>
    <dgm:pt modelId="{1AD0EC2B-0DB6-48DC-AB21-F20197EC6A78}" type="pres">
      <dgm:prSet presAssocID="{C6883558-5027-4955-AA67-852276408976}" presName="childText" presStyleLbl="lnNode1" presStyleIdx="2" presStyleCnt="3">
        <dgm:presLayoutVars>
          <dgm:chMax val="0"/>
          <dgm:chPref val="0"/>
          <dgm:bulletEnabled val="1"/>
        </dgm:presLayoutVars>
      </dgm:prSet>
      <dgm:spPr/>
    </dgm:pt>
  </dgm:ptLst>
  <dgm:cxnLst>
    <dgm:cxn modelId="{101AF302-24EF-49C1-9A7A-307B955F182F}" type="presOf" srcId="{D3B282FA-F862-44A8-80EA-EA675006169A}" destId="{31A911E8-EEF8-49B9-B1F8-B9125D2A28BB}" srcOrd="0" destOrd="0" presId="urn:microsoft.com/office/officeart/2008/layout/PictureAccentList"/>
    <dgm:cxn modelId="{7031810A-0C58-424D-A990-730091DD72E1}" srcId="{62168701-83D6-4FF1-9359-0A0AA1C97A2F}" destId="{C6883558-5027-4955-AA67-852276408976}" srcOrd="2" destOrd="0" parTransId="{2DFE185A-EFA4-44E1-A1F2-9DFBDC85773D}" sibTransId="{F4A6AA9C-3C4F-473B-989F-9830A915B9E4}"/>
    <dgm:cxn modelId="{31C6FC1D-ABA8-4531-B333-5338CAB13CF4}" type="presOf" srcId="{53BEC103-36AF-4915-8779-24A61C761A85}" destId="{C98D2CE0-715D-499D-8AEA-CE9D5267BE79}" srcOrd="0" destOrd="0" presId="urn:microsoft.com/office/officeart/2008/layout/PictureAccentList"/>
    <dgm:cxn modelId="{76D88F2E-37B0-44EB-BF42-38DB1E897BD1}" type="presOf" srcId="{62168701-83D6-4FF1-9359-0A0AA1C97A2F}" destId="{89619575-114F-494B-9703-BEF572147DF3}" srcOrd="0" destOrd="0" presId="urn:microsoft.com/office/officeart/2008/layout/PictureAccentList"/>
    <dgm:cxn modelId="{66777A5E-ABB0-42D4-80FF-7CB8796BDA5D}" srcId="{62168701-83D6-4FF1-9359-0A0AA1C97A2F}" destId="{53BEC103-36AF-4915-8779-24A61C761A85}" srcOrd="0" destOrd="0" parTransId="{124A1911-3E90-4FB3-A8F5-A43FEF5C4871}" sibTransId="{3F379429-B09C-4182-A4B8-C0264CAAC81C}"/>
    <dgm:cxn modelId="{22E13C92-D44A-49E5-B271-C25D12A9249D}" srcId="{232D26E7-30F2-45AC-A99B-F187EA3A63F0}" destId="{62168701-83D6-4FF1-9359-0A0AA1C97A2F}" srcOrd="0" destOrd="0" parTransId="{F61257A9-2C6F-4E8F-AC8B-12BA61921EC4}" sibTransId="{88119ED4-4AA2-48A8-A6BE-7011542AEC1F}"/>
    <dgm:cxn modelId="{97048B9E-039E-4510-929C-61ACD50CA185}" srcId="{62168701-83D6-4FF1-9359-0A0AA1C97A2F}" destId="{D3B282FA-F862-44A8-80EA-EA675006169A}" srcOrd="1" destOrd="0" parTransId="{D77C6426-7372-4098-9602-9DE3CDBD0488}" sibTransId="{994CCD40-38F0-48D0-8C5A-D79A67E13851}"/>
    <dgm:cxn modelId="{485C89AD-43ED-4336-8C1F-0BA40CCA9B3E}" type="presOf" srcId="{C6883558-5027-4955-AA67-852276408976}" destId="{1AD0EC2B-0DB6-48DC-AB21-F20197EC6A78}" srcOrd="0" destOrd="0" presId="urn:microsoft.com/office/officeart/2008/layout/PictureAccentList"/>
    <dgm:cxn modelId="{F62A0BDB-ADB1-4CF8-BF30-12C6FEF7A0AB}" type="presOf" srcId="{232D26E7-30F2-45AC-A99B-F187EA3A63F0}" destId="{7CB23A5A-CA78-4F28-A95E-75CEDD2C317E}" srcOrd="0" destOrd="0" presId="urn:microsoft.com/office/officeart/2008/layout/PictureAccentList"/>
    <dgm:cxn modelId="{62A5B447-C57A-4FFD-8E6A-F624B298979D}" type="presParOf" srcId="{7CB23A5A-CA78-4F28-A95E-75CEDD2C317E}" destId="{23774232-2CC8-404A-BBAF-8BC05EDC2F3A}" srcOrd="0" destOrd="0" presId="urn:microsoft.com/office/officeart/2008/layout/PictureAccentList"/>
    <dgm:cxn modelId="{5E2085CC-77DC-4A02-9CE4-0AB8697F0EDD}" type="presParOf" srcId="{23774232-2CC8-404A-BBAF-8BC05EDC2F3A}" destId="{444469D2-A5C7-45E0-A607-086906654DFE}" srcOrd="0" destOrd="0" presId="urn:microsoft.com/office/officeart/2008/layout/PictureAccentList"/>
    <dgm:cxn modelId="{9DCB99A1-B8A0-498F-8FC9-CC65FC9FCE0E}" type="presParOf" srcId="{444469D2-A5C7-45E0-A607-086906654DFE}" destId="{89619575-114F-494B-9703-BEF572147DF3}" srcOrd="0" destOrd="0" presId="urn:microsoft.com/office/officeart/2008/layout/PictureAccentList"/>
    <dgm:cxn modelId="{9F3589E5-8391-4684-92C7-E9BB90DF7020}" type="presParOf" srcId="{23774232-2CC8-404A-BBAF-8BC05EDC2F3A}" destId="{70F9F00D-9C87-48D0-9B8C-D80249C8BE39}" srcOrd="1" destOrd="0" presId="urn:microsoft.com/office/officeart/2008/layout/PictureAccentList"/>
    <dgm:cxn modelId="{B8A2A816-6FC9-480C-BA56-96CC7A2C60BA}" type="presParOf" srcId="{70F9F00D-9C87-48D0-9B8C-D80249C8BE39}" destId="{E1FC407D-BA5F-4355-9281-78E58EBAE366}" srcOrd="0" destOrd="0" presId="urn:microsoft.com/office/officeart/2008/layout/PictureAccentList"/>
    <dgm:cxn modelId="{58A702E7-AB54-4480-80AA-1DAE7278A676}" type="presParOf" srcId="{E1FC407D-BA5F-4355-9281-78E58EBAE366}" destId="{82764E4E-546B-4544-9FA9-20E55E0002BB}" srcOrd="0" destOrd="0" presId="urn:microsoft.com/office/officeart/2008/layout/PictureAccentList"/>
    <dgm:cxn modelId="{A9524787-C84B-4C6D-A042-7A161E3AB8C0}" type="presParOf" srcId="{E1FC407D-BA5F-4355-9281-78E58EBAE366}" destId="{C98D2CE0-715D-499D-8AEA-CE9D5267BE79}" srcOrd="1" destOrd="0" presId="urn:microsoft.com/office/officeart/2008/layout/PictureAccentList"/>
    <dgm:cxn modelId="{DDA8DB3E-FBED-4538-80CB-804D2A0C98B4}" type="presParOf" srcId="{70F9F00D-9C87-48D0-9B8C-D80249C8BE39}" destId="{34343734-181F-48FE-B316-189CB1EF344E}" srcOrd="1" destOrd="0" presId="urn:microsoft.com/office/officeart/2008/layout/PictureAccentList"/>
    <dgm:cxn modelId="{282F4A78-25D0-41DA-A9FE-2B82F5ADBF1D}" type="presParOf" srcId="{34343734-181F-48FE-B316-189CB1EF344E}" destId="{1FA1CA4D-62DC-4159-A901-65D62EAFC133}" srcOrd="0" destOrd="0" presId="urn:microsoft.com/office/officeart/2008/layout/PictureAccentList"/>
    <dgm:cxn modelId="{B4E025E2-6530-4958-B4C3-57D3C3181F23}" type="presParOf" srcId="{34343734-181F-48FE-B316-189CB1EF344E}" destId="{31A911E8-EEF8-49B9-B1F8-B9125D2A28BB}" srcOrd="1" destOrd="0" presId="urn:microsoft.com/office/officeart/2008/layout/PictureAccentList"/>
    <dgm:cxn modelId="{B8002120-1C1B-48CB-A788-95D6D3426352}" type="presParOf" srcId="{70F9F00D-9C87-48D0-9B8C-D80249C8BE39}" destId="{5A53E655-AD3D-4343-9DE7-792F73BEC6D1}" srcOrd="2" destOrd="0" presId="urn:microsoft.com/office/officeart/2008/layout/PictureAccentList"/>
    <dgm:cxn modelId="{1C507586-C8B7-4EEE-91D6-73522D156881}" type="presParOf" srcId="{5A53E655-AD3D-4343-9DE7-792F73BEC6D1}" destId="{451BBCD7-1CB6-4298-B7A7-439963910149}" srcOrd="0" destOrd="0" presId="urn:microsoft.com/office/officeart/2008/layout/PictureAccentList"/>
    <dgm:cxn modelId="{52DD2A92-91AE-42C6-A46D-8FCA87C2C0DF}" type="presParOf" srcId="{5A53E655-AD3D-4343-9DE7-792F73BEC6D1}" destId="{1AD0EC2B-0DB6-48DC-AB21-F20197EC6A7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BC2C6-4D55-4D6A-8024-98907A87B9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a-DK"/>
        </a:p>
      </dgm:t>
    </dgm:pt>
    <dgm:pt modelId="{98EEF977-70A3-4E5E-85B0-2749F007E162}">
      <dgm:prSet phldrT="[Tekst]" custT="1"/>
      <dgm:spPr/>
      <dgm:t>
        <a:bodyPr/>
        <a:lstStyle/>
        <a:p>
          <a:pPr>
            <a:buFont typeface="Symbol" panose="05050102010706020507" pitchFamily="18" charset="2"/>
            <a:buChar char=""/>
          </a:pPr>
          <a:r>
            <a:rPr lang="da-DK" sz="1800" b="1" dirty="0">
              <a:effectLst/>
              <a:latin typeface="Arial" panose="020B0604020202020204" pitchFamily="34" charset="0"/>
              <a:ea typeface="Arial" panose="020B0604020202020204" pitchFamily="34" charset="0"/>
              <a:cs typeface="Times New Roman" panose="02020603050405020304" pitchFamily="18" charset="0"/>
            </a:rPr>
            <a:t>Forslag 1:</a:t>
          </a:r>
          <a:r>
            <a:rPr lang="da-DK" sz="1800" dirty="0">
              <a:effectLst/>
              <a:latin typeface="Arial" panose="020B0604020202020204" pitchFamily="34" charset="0"/>
              <a:ea typeface="Arial" panose="020B0604020202020204" pitchFamily="34" charset="0"/>
              <a:cs typeface="Times New Roman" panose="02020603050405020304" pitchFamily="18" charset="0"/>
            </a:rPr>
            <a:t> Specialistgodkendelse for alle fysioterapeuter </a:t>
          </a:r>
          <a:endParaRPr lang="da-DK" sz="1800" dirty="0"/>
        </a:p>
      </dgm:t>
    </dgm:pt>
    <dgm:pt modelId="{B9263B0E-4669-4931-B880-B1E75CB86CCE}" type="parTrans" cxnId="{6AF01C14-BC7D-4B0F-B1BF-C4499A5D0DDB}">
      <dgm:prSet/>
      <dgm:spPr/>
      <dgm:t>
        <a:bodyPr/>
        <a:lstStyle/>
        <a:p>
          <a:endParaRPr lang="da-DK" sz="1800"/>
        </a:p>
      </dgm:t>
    </dgm:pt>
    <dgm:pt modelId="{3ECC2982-7F83-4D95-ABF0-498A06C7953D}" type="sibTrans" cxnId="{6AF01C14-BC7D-4B0F-B1BF-C4499A5D0DDB}">
      <dgm:prSet/>
      <dgm:spPr/>
      <dgm:t>
        <a:bodyPr/>
        <a:lstStyle/>
        <a:p>
          <a:endParaRPr lang="da-DK" sz="1800"/>
        </a:p>
      </dgm:t>
    </dgm:pt>
    <dgm:pt modelId="{64207D41-CAD8-4CF2-99D8-DB378CC549E8}">
      <dgm:prSet custT="1"/>
      <dgm:spPr/>
      <dgm:t>
        <a:bodyPr/>
        <a:lstStyle/>
        <a:p>
          <a:r>
            <a:rPr lang="da-DK" sz="1800" b="1" dirty="0">
              <a:effectLst/>
              <a:latin typeface="Arial" panose="020B0604020202020204" pitchFamily="34" charset="0"/>
              <a:ea typeface="Arial" panose="020B0604020202020204" pitchFamily="34" charset="0"/>
              <a:cs typeface="Times New Roman" panose="02020603050405020304" pitchFamily="18" charset="0"/>
            </a:rPr>
            <a:t>Forslag 2:</a:t>
          </a:r>
          <a:r>
            <a:rPr lang="da-DK" sz="1800" dirty="0">
              <a:effectLst/>
              <a:latin typeface="Arial" panose="020B0604020202020204" pitchFamily="34" charset="0"/>
              <a:ea typeface="Arial" panose="020B0604020202020204" pitchFamily="34" charset="0"/>
              <a:cs typeface="Times New Roman" panose="02020603050405020304" pitchFamily="18" charset="0"/>
            </a:rPr>
            <a:t> </a:t>
          </a:r>
        </a:p>
        <a:p>
          <a:r>
            <a:rPr lang="da-DK" sz="1800" dirty="0">
              <a:effectLst/>
              <a:latin typeface="Arial" panose="020B0604020202020204" pitchFamily="34" charset="0"/>
              <a:ea typeface="Arial" panose="020B0604020202020204" pitchFamily="34" charset="0"/>
              <a:cs typeface="Times New Roman" panose="02020603050405020304" pitchFamily="18" charset="0"/>
            </a:rPr>
            <a:t>DSF formand i HB - observatørpost</a:t>
          </a:r>
        </a:p>
      </dgm:t>
    </dgm:pt>
    <dgm:pt modelId="{9AF577BD-0A23-49F3-9048-1E8E681501D3}" type="parTrans" cxnId="{BEF19E74-6B09-46C8-8A89-BADCFEF7D07A}">
      <dgm:prSet/>
      <dgm:spPr/>
      <dgm:t>
        <a:bodyPr/>
        <a:lstStyle/>
        <a:p>
          <a:endParaRPr lang="da-DK" sz="1800"/>
        </a:p>
      </dgm:t>
    </dgm:pt>
    <dgm:pt modelId="{E1F51893-5908-46F6-9304-E8C220E64E2C}" type="sibTrans" cxnId="{BEF19E74-6B09-46C8-8A89-BADCFEF7D07A}">
      <dgm:prSet/>
      <dgm:spPr/>
      <dgm:t>
        <a:bodyPr/>
        <a:lstStyle/>
        <a:p>
          <a:endParaRPr lang="da-DK" sz="1800"/>
        </a:p>
      </dgm:t>
    </dgm:pt>
    <dgm:pt modelId="{A5ECCD3D-94FB-4929-BBB5-751C91567341}">
      <dgm:prSet custT="1"/>
      <dgm:spPr/>
      <dgm:t>
        <a:bodyPr/>
        <a:lstStyle/>
        <a:p>
          <a:r>
            <a:rPr lang="da-DK" sz="1800" b="1" dirty="0">
              <a:latin typeface="Arial" panose="020B0604020202020204" pitchFamily="34" charset="0"/>
              <a:ea typeface="Arial" panose="020B0604020202020204" pitchFamily="34" charset="0"/>
              <a:cs typeface="Times New Roman" panose="02020603050405020304" pitchFamily="18" charset="0"/>
            </a:rPr>
            <a:t>Forslag 3: </a:t>
          </a:r>
          <a:r>
            <a:rPr lang="da-DK" sz="1800" dirty="0">
              <a:effectLst/>
              <a:latin typeface="Arial" panose="020B0604020202020204" pitchFamily="34" charset="0"/>
              <a:ea typeface="Arial" panose="020B0604020202020204" pitchFamily="34" charset="0"/>
              <a:cs typeface="Times New Roman" panose="02020603050405020304" pitchFamily="18" charset="0"/>
            </a:rPr>
            <a:t>Principper for en fremtidig strukturændring i Danske Fysioterapeuter</a:t>
          </a:r>
        </a:p>
      </dgm:t>
    </dgm:pt>
    <dgm:pt modelId="{584D6A99-BDC9-4826-83F8-69F56D513E88}" type="parTrans" cxnId="{F571D419-FF28-47D7-8B5E-78F94C940E43}">
      <dgm:prSet/>
      <dgm:spPr/>
      <dgm:t>
        <a:bodyPr/>
        <a:lstStyle/>
        <a:p>
          <a:endParaRPr lang="da-DK" sz="1800"/>
        </a:p>
      </dgm:t>
    </dgm:pt>
    <dgm:pt modelId="{FA904EB6-CB12-405A-898E-00CA1C8A0908}" type="sibTrans" cxnId="{F571D419-FF28-47D7-8B5E-78F94C940E43}">
      <dgm:prSet/>
      <dgm:spPr/>
      <dgm:t>
        <a:bodyPr/>
        <a:lstStyle/>
        <a:p>
          <a:endParaRPr lang="da-DK" sz="1800"/>
        </a:p>
      </dgm:t>
    </dgm:pt>
    <dgm:pt modelId="{725C7C8C-6E8F-47E8-8031-08C6F217E097}">
      <dgm:prSet custT="1"/>
      <dgm:spPr/>
      <dgm:t>
        <a:bodyPr/>
        <a:lstStyle/>
        <a:p>
          <a:r>
            <a:rPr lang="da-DK" sz="1800" b="1" dirty="0">
              <a:effectLst/>
              <a:latin typeface="Arial" panose="020B0604020202020204" pitchFamily="34" charset="0"/>
              <a:ea typeface="Arial" panose="020B0604020202020204" pitchFamily="34" charset="0"/>
              <a:cs typeface="Times New Roman" panose="02020603050405020304" pitchFamily="18" charset="0"/>
            </a:rPr>
            <a:t>Forslag 4: </a:t>
          </a:r>
          <a:r>
            <a:rPr lang="da-DK" sz="1800" b="0" dirty="0">
              <a:effectLst/>
              <a:latin typeface="Arial" panose="020B0604020202020204" pitchFamily="34" charset="0"/>
              <a:ea typeface="Arial" panose="020B0604020202020204" pitchFamily="34" charset="0"/>
              <a:cs typeface="Times New Roman" panose="02020603050405020304" pitchFamily="18" charset="0"/>
            </a:rPr>
            <a:t>Få en </a:t>
          </a:r>
          <a:r>
            <a:rPr lang="da-DK" sz="1800" dirty="0">
              <a:effectLst/>
              <a:latin typeface="Arial" panose="020B0604020202020204" pitchFamily="34" charset="0"/>
              <a:ea typeface="Arial" panose="020B0604020202020204" pitchFamily="34" charset="0"/>
              <a:cs typeface="Times New Roman" panose="02020603050405020304" pitchFamily="18" charset="0"/>
            </a:rPr>
            <a:t>organisationskonsulent tilknyttet</a:t>
          </a:r>
        </a:p>
      </dgm:t>
    </dgm:pt>
    <dgm:pt modelId="{72496619-4AC5-499C-92F4-7C586845CD1D}" type="parTrans" cxnId="{1F504DFC-415C-4CD8-B1CB-72C2B1DF9C87}">
      <dgm:prSet/>
      <dgm:spPr/>
      <dgm:t>
        <a:bodyPr/>
        <a:lstStyle/>
        <a:p>
          <a:endParaRPr lang="da-DK"/>
        </a:p>
      </dgm:t>
    </dgm:pt>
    <dgm:pt modelId="{81E4E24F-1988-4158-BCA0-1EE857295A75}" type="sibTrans" cxnId="{1F504DFC-415C-4CD8-B1CB-72C2B1DF9C87}">
      <dgm:prSet/>
      <dgm:spPr/>
      <dgm:t>
        <a:bodyPr/>
        <a:lstStyle/>
        <a:p>
          <a:endParaRPr lang="da-DK"/>
        </a:p>
      </dgm:t>
    </dgm:pt>
    <dgm:pt modelId="{14AD4AF2-09F9-46E7-9C2A-B76A11544602}" type="pres">
      <dgm:prSet presAssocID="{CF3BC2C6-4D55-4D6A-8024-98907A87B9B0}" presName="linear" presStyleCnt="0">
        <dgm:presLayoutVars>
          <dgm:dir/>
          <dgm:animLvl val="lvl"/>
          <dgm:resizeHandles val="exact"/>
        </dgm:presLayoutVars>
      </dgm:prSet>
      <dgm:spPr/>
    </dgm:pt>
    <dgm:pt modelId="{E785EEF7-64B7-46D3-8C03-BFCA1232FD42}" type="pres">
      <dgm:prSet presAssocID="{98EEF977-70A3-4E5E-85B0-2749F007E162}" presName="parentLin" presStyleCnt="0"/>
      <dgm:spPr/>
    </dgm:pt>
    <dgm:pt modelId="{4E7EA122-61D5-435F-8300-2902F3EA08B4}" type="pres">
      <dgm:prSet presAssocID="{98EEF977-70A3-4E5E-85B0-2749F007E162}" presName="parentLeftMargin" presStyleLbl="node1" presStyleIdx="0" presStyleCnt="4"/>
      <dgm:spPr/>
    </dgm:pt>
    <dgm:pt modelId="{F7406842-CD44-4716-903F-EC051EFA25F0}" type="pres">
      <dgm:prSet presAssocID="{98EEF977-70A3-4E5E-85B0-2749F007E162}" presName="parentText" presStyleLbl="node1" presStyleIdx="0" presStyleCnt="4" custLinFactNeighborY="3478">
        <dgm:presLayoutVars>
          <dgm:chMax val="0"/>
          <dgm:bulletEnabled val="1"/>
        </dgm:presLayoutVars>
      </dgm:prSet>
      <dgm:spPr/>
    </dgm:pt>
    <dgm:pt modelId="{79C8DF0D-E679-42AE-AEE5-2A53580F7A39}" type="pres">
      <dgm:prSet presAssocID="{98EEF977-70A3-4E5E-85B0-2749F007E162}" presName="negativeSpace" presStyleCnt="0"/>
      <dgm:spPr/>
    </dgm:pt>
    <dgm:pt modelId="{628985C9-BE2D-4D5C-9562-5969F8F2B011}" type="pres">
      <dgm:prSet presAssocID="{98EEF977-70A3-4E5E-85B0-2749F007E162}" presName="childText" presStyleLbl="conFgAcc1" presStyleIdx="0" presStyleCnt="4">
        <dgm:presLayoutVars>
          <dgm:bulletEnabled val="1"/>
        </dgm:presLayoutVars>
      </dgm:prSet>
      <dgm:spPr/>
    </dgm:pt>
    <dgm:pt modelId="{7DA16191-C707-429B-BABC-99E36DEC1F04}" type="pres">
      <dgm:prSet presAssocID="{3ECC2982-7F83-4D95-ABF0-498A06C7953D}" presName="spaceBetweenRectangles" presStyleCnt="0"/>
      <dgm:spPr/>
    </dgm:pt>
    <dgm:pt modelId="{E677EBF7-E655-4349-B99B-D52C20D58541}" type="pres">
      <dgm:prSet presAssocID="{64207D41-CAD8-4CF2-99D8-DB378CC549E8}" presName="parentLin" presStyleCnt="0"/>
      <dgm:spPr/>
    </dgm:pt>
    <dgm:pt modelId="{1FD7D1C4-9133-438E-A85E-4C489F7C1066}" type="pres">
      <dgm:prSet presAssocID="{64207D41-CAD8-4CF2-99D8-DB378CC549E8}" presName="parentLeftMargin" presStyleLbl="node1" presStyleIdx="0" presStyleCnt="4"/>
      <dgm:spPr/>
    </dgm:pt>
    <dgm:pt modelId="{7BD8B797-DEFC-469B-A664-AC6B7BD3BBE5}" type="pres">
      <dgm:prSet presAssocID="{64207D41-CAD8-4CF2-99D8-DB378CC549E8}" presName="parentText" presStyleLbl="node1" presStyleIdx="1" presStyleCnt="4">
        <dgm:presLayoutVars>
          <dgm:chMax val="0"/>
          <dgm:bulletEnabled val="1"/>
        </dgm:presLayoutVars>
      </dgm:prSet>
      <dgm:spPr/>
    </dgm:pt>
    <dgm:pt modelId="{077B7374-D3F4-4AA7-9B7C-8971AC8DBE05}" type="pres">
      <dgm:prSet presAssocID="{64207D41-CAD8-4CF2-99D8-DB378CC549E8}" presName="negativeSpace" presStyleCnt="0"/>
      <dgm:spPr/>
    </dgm:pt>
    <dgm:pt modelId="{9A1FC0A3-1F1E-4646-9783-EFA41CF6B62C}" type="pres">
      <dgm:prSet presAssocID="{64207D41-CAD8-4CF2-99D8-DB378CC549E8}" presName="childText" presStyleLbl="conFgAcc1" presStyleIdx="1" presStyleCnt="4">
        <dgm:presLayoutVars>
          <dgm:bulletEnabled val="1"/>
        </dgm:presLayoutVars>
      </dgm:prSet>
      <dgm:spPr/>
    </dgm:pt>
    <dgm:pt modelId="{64A254AC-1D93-466C-A161-407D0EF7B87B}" type="pres">
      <dgm:prSet presAssocID="{E1F51893-5908-46F6-9304-E8C220E64E2C}" presName="spaceBetweenRectangles" presStyleCnt="0"/>
      <dgm:spPr/>
    </dgm:pt>
    <dgm:pt modelId="{3481D461-A52B-44D1-90D2-240DE76D5905}" type="pres">
      <dgm:prSet presAssocID="{A5ECCD3D-94FB-4929-BBB5-751C91567341}" presName="parentLin" presStyleCnt="0"/>
      <dgm:spPr/>
    </dgm:pt>
    <dgm:pt modelId="{DBA526FA-30EE-4B9A-B1C2-4BFC7DDEBFD8}" type="pres">
      <dgm:prSet presAssocID="{A5ECCD3D-94FB-4929-BBB5-751C91567341}" presName="parentLeftMargin" presStyleLbl="node1" presStyleIdx="1" presStyleCnt="4"/>
      <dgm:spPr/>
    </dgm:pt>
    <dgm:pt modelId="{2A8C0C9A-D4C1-4FFF-9245-B54A48424357}" type="pres">
      <dgm:prSet presAssocID="{A5ECCD3D-94FB-4929-BBB5-751C91567341}" presName="parentText" presStyleLbl="node1" presStyleIdx="2" presStyleCnt="4" custScaleY="160809" custLinFactNeighborX="21590" custLinFactNeighborY="9241">
        <dgm:presLayoutVars>
          <dgm:chMax val="0"/>
          <dgm:bulletEnabled val="1"/>
        </dgm:presLayoutVars>
      </dgm:prSet>
      <dgm:spPr/>
    </dgm:pt>
    <dgm:pt modelId="{7BBF4F40-EE21-4D84-A939-AF00F12E197B}" type="pres">
      <dgm:prSet presAssocID="{A5ECCD3D-94FB-4929-BBB5-751C91567341}" presName="negativeSpace" presStyleCnt="0"/>
      <dgm:spPr/>
    </dgm:pt>
    <dgm:pt modelId="{CC56EC08-4DB7-40A0-8258-784F5266FBA3}" type="pres">
      <dgm:prSet presAssocID="{A5ECCD3D-94FB-4929-BBB5-751C91567341}" presName="childText" presStyleLbl="conFgAcc1" presStyleIdx="2" presStyleCnt="4">
        <dgm:presLayoutVars>
          <dgm:bulletEnabled val="1"/>
        </dgm:presLayoutVars>
      </dgm:prSet>
      <dgm:spPr/>
    </dgm:pt>
    <dgm:pt modelId="{9CC964E4-694E-4F87-80B5-881E73E9246C}" type="pres">
      <dgm:prSet presAssocID="{FA904EB6-CB12-405A-898E-00CA1C8A0908}" presName="spaceBetweenRectangles" presStyleCnt="0"/>
      <dgm:spPr/>
    </dgm:pt>
    <dgm:pt modelId="{8BD96581-D499-4670-9006-8147507EEAEF}" type="pres">
      <dgm:prSet presAssocID="{725C7C8C-6E8F-47E8-8031-08C6F217E097}" presName="parentLin" presStyleCnt="0"/>
      <dgm:spPr/>
    </dgm:pt>
    <dgm:pt modelId="{FEC5FDD5-8180-48C3-9565-53CED2A97106}" type="pres">
      <dgm:prSet presAssocID="{725C7C8C-6E8F-47E8-8031-08C6F217E097}" presName="parentLeftMargin" presStyleLbl="node1" presStyleIdx="2" presStyleCnt="4"/>
      <dgm:spPr/>
    </dgm:pt>
    <dgm:pt modelId="{B4F4A94C-7154-4423-9959-3E859F8DB6E5}" type="pres">
      <dgm:prSet presAssocID="{725C7C8C-6E8F-47E8-8031-08C6F217E097}" presName="parentText" presStyleLbl="node1" presStyleIdx="3" presStyleCnt="4" custLinFactNeighborX="19934" custLinFactNeighborY="13150">
        <dgm:presLayoutVars>
          <dgm:chMax val="0"/>
          <dgm:bulletEnabled val="1"/>
        </dgm:presLayoutVars>
      </dgm:prSet>
      <dgm:spPr/>
    </dgm:pt>
    <dgm:pt modelId="{E4F916D8-881B-4653-9F41-A7A86E53705F}" type="pres">
      <dgm:prSet presAssocID="{725C7C8C-6E8F-47E8-8031-08C6F217E097}" presName="negativeSpace" presStyleCnt="0"/>
      <dgm:spPr/>
    </dgm:pt>
    <dgm:pt modelId="{4767F6E0-EC01-48BC-95D5-4588D43A0212}" type="pres">
      <dgm:prSet presAssocID="{725C7C8C-6E8F-47E8-8031-08C6F217E097}" presName="childText" presStyleLbl="conFgAcc1" presStyleIdx="3" presStyleCnt="4">
        <dgm:presLayoutVars>
          <dgm:bulletEnabled val="1"/>
        </dgm:presLayoutVars>
      </dgm:prSet>
      <dgm:spPr/>
    </dgm:pt>
  </dgm:ptLst>
  <dgm:cxnLst>
    <dgm:cxn modelId="{6AF01C14-BC7D-4B0F-B1BF-C4499A5D0DDB}" srcId="{CF3BC2C6-4D55-4D6A-8024-98907A87B9B0}" destId="{98EEF977-70A3-4E5E-85B0-2749F007E162}" srcOrd="0" destOrd="0" parTransId="{B9263B0E-4669-4931-B880-B1E75CB86CCE}" sibTransId="{3ECC2982-7F83-4D95-ABF0-498A06C7953D}"/>
    <dgm:cxn modelId="{D8BE1519-41DF-418A-BA48-B3DD09987D21}" type="presOf" srcId="{64207D41-CAD8-4CF2-99D8-DB378CC549E8}" destId="{1FD7D1C4-9133-438E-A85E-4C489F7C1066}" srcOrd="0" destOrd="0" presId="urn:microsoft.com/office/officeart/2005/8/layout/list1"/>
    <dgm:cxn modelId="{F571D419-FF28-47D7-8B5E-78F94C940E43}" srcId="{CF3BC2C6-4D55-4D6A-8024-98907A87B9B0}" destId="{A5ECCD3D-94FB-4929-BBB5-751C91567341}" srcOrd="2" destOrd="0" parTransId="{584D6A99-BDC9-4826-83F8-69F56D513E88}" sibTransId="{FA904EB6-CB12-405A-898E-00CA1C8A0908}"/>
    <dgm:cxn modelId="{D0B8D634-CE09-45F6-A983-2A867A944BFF}" type="presOf" srcId="{725C7C8C-6E8F-47E8-8031-08C6F217E097}" destId="{B4F4A94C-7154-4423-9959-3E859F8DB6E5}" srcOrd="1" destOrd="0" presId="urn:microsoft.com/office/officeart/2005/8/layout/list1"/>
    <dgm:cxn modelId="{7BA6A766-602F-4C34-B52A-699EE3CB4B03}" type="presOf" srcId="{A5ECCD3D-94FB-4929-BBB5-751C91567341}" destId="{DBA526FA-30EE-4B9A-B1C2-4BFC7DDEBFD8}" srcOrd="0" destOrd="0" presId="urn:microsoft.com/office/officeart/2005/8/layout/list1"/>
    <dgm:cxn modelId="{2A00A74B-E315-45D5-879D-9DBE01721D08}" type="presOf" srcId="{64207D41-CAD8-4CF2-99D8-DB378CC549E8}" destId="{7BD8B797-DEFC-469B-A664-AC6B7BD3BBE5}" srcOrd="1" destOrd="0" presId="urn:microsoft.com/office/officeart/2005/8/layout/list1"/>
    <dgm:cxn modelId="{8A09444C-51D8-46BF-B839-4830800C17CA}" type="presOf" srcId="{A5ECCD3D-94FB-4929-BBB5-751C91567341}" destId="{2A8C0C9A-D4C1-4FFF-9245-B54A48424357}" srcOrd="1" destOrd="0" presId="urn:microsoft.com/office/officeart/2005/8/layout/list1"/>
    <dgm:cxn modelId="{0534F553-BF9F-4FE4-B704-4032171D2B4F}" type="presOf" srcId="{98EEF977-70A3-4E5E-85B0-2749F007E162}" destId="{F7406842-CD44-4716-903F-EC051EFA25F0}" srcOrd="1" destOrd="0" presId="urn:microsoft.com/office/officeart/2005/8/layout/list1"/>
    <dgm:cxn modelId="{BEF19E74-6B09-46C8-8A89-BADCFEF7D07A}" srcId="{CF3BC2C6-4D55-4D6A-8024-98907A87B9B0}" destId="{64207D41-CAD8-4CF2-99D8-DB378CC549E8}" srcOrd="1" destOrd="0" parTransId="{9AF577BD-0A23-49F3-9048-1E8E681501D3}" sibTransId="{E1F51893-5908-46F6-9304-E8C220E64E2C}"/>
    <dgm:cxn modelId="{83758988-5A30-4120-9A9A-BDE57E0B8AF5}" type="presOf" srcId="{725C7C8C-6E8F-47E8-8031-08C6F217E097}" destId="{FEC5FDD5-8180-48C3-9565-53CED2A97106}" srcOrd="0" destOrd="0" presId="urn:microsoft.com/office/officeart/2005/8/layout/list1"/>
    <dgm:cxn modelId="{E71D91D2-C5BB-434D-9003-470A70F7033E}" type="presOf" srcId="{98EEF977-70A3-4E5E-85B0-2749F007E162}" destId="{4E7EA122-61D5-435F-8300-2902F3EA08B4}" srcOrd="0" destOrd="0" presId="urn:microsoft.com/office/officeart/2005/8/layout/list1"/>
    <dgm:cxn modelId="{C679A4EC-D5BD-42F4-9830-C8C746451F24}" type="presOf" srcId="{CF3BC2C6-4D55-4D6A-8024-98907A87B9B0}" destId="{14AD4AF2-09F9-46E7-9C2A-B76A11544602}" srcOrd="0" destOrd="0" presId="urn:microsoft.com/office/officeart/2005/8/layout/list1"/>
    <dgm:cxn modelId="{1F504DFC-415C-4CD8-B1CB-72C2B1DF9C87}" srcId="{CF3BC2C6-4D55-4D6A-8024-98907A87B9B0}" destId="{725C7C8C-6E8F-47E8-8031-08C6F217E097}" srcOrd="3" destOrd="0" parTransId="{72496619-4AC5-499C-92F4-7C586845CD1D}" sibTransId="{81E4E24F-1988-4158-BCA0-1EE857295A75}"/>
    <dgm:cxn modelId="{D96D2BB6-F50D-42F8-88AA-CF43E0F3A8A3}" type="presParOf" srcId="{14AD4AF2-09F9-46E7-9C2A-B76A11544602}" destId="{E785EEF7-64B7-46D3-8C03-BFCA1232FD42}" srcOrd="0" destOrd="0" presId="urn:microsoft.com/office/officeart/2005/8/layout/list1"/>
    <dgm:cxn modelId="{25C5A708-4130-49F5-A14C-93CFE5ED1603}" type="presParOf" srcId="{E785EEF7-64B7-46D3-8C03-BFCA1232FD42}" destId="{4E7EA122-61D5-435F-8300-2902F3EA08B4}" srcOrd="0" destOrd="0" presId="urn:microsoft.com/office/officeart/2005/8/layout/list1"/>
    <dgm:cxn modelId="{C6277CC1-00BB-4F68-B581-029F5EE34AE3}" type="presParOf" srcId="{E785EEF7-64B7-46D3-8C03-BFCA1232FD42}" destId="{F7406842-CD44-4716-903F-EC051EFA25F0}" srcOrd="1" destOrd="0" presId="urn:microsoft.com/office/officeart/2005/8/layout/list1"/>
    <dgm:cxn modelId="{B103D634-E273-4379-B2E8-9E6A6E365F4A}" type="presParOf" srcId="{14AD4AF2-09F9-46E7-9C2A-B76A11544602}" destId="{79C8DF0D-E679-42AE-AEE5-2A53580F7A39}" srcOrd="1" destOrd="0" presId="urn:microsoft.com/office/officeart/2005/8/layout/list1"/>
    <dgm:cxn modelId="{D19E91DD-A497-4F30-AC6C-B85A6ADCA8AF}" type="presParOf" srcId="{14AD4AF2-09F9-46E7-9C2A-B76A11544602}" destId="{628985C9-BE2D-4D5C-9562-5969F8F2B011}" srcOrd="2" destOrd="0" presId="urn:microsoft.com/office/officeart/2005/8/layout/list1"/>
    <dgm:cxn modelId="{F12988B2-0E6E-47EF-9423-B004F5465F6A}" type="presParOf" srcId="{14AD4AF2-09F9-46E7-9C2A-B76A11544602}" destId="{7DA16191-C707-429B-BABC-99E36DEC1F04}" srcOrd="3" destOrd="0" presId="urn:microsoft.com/office/officeart/2005/8/layout/list1"/>
    <dgm:cxn modelId="{A2893118-2586-4696-A9DA-E959F34E3FD0}" type="presParOf" srcId="{14AD4AF2-09F9-46E7-9C2A-B76A11544602}" destId="{E677EBF7-E655-4349-B99B-D52C20D58541}" srcOrd="4" destOrd="0" presId="urn:microsoft.com/office/officeart/2005/8/layout/list1"/>
    <dgm:cxn modelId="{943BF180-5931-4DFE-9B36-95719D25B7BF}" type="presParOf" srcId="{E677EBF7-E655-4349-B99B-D52C20D58541}" destId="{1FD7D1C4-9133-438E-A85E-4C489F7C1066}" srcOrd="0" destOrd="0" presId="urn:microsoft.com/office/officeart/2005/8/layout/list1"/>
    <dgm:cxn modelId="{76D9918A-221F-4979-ADFF-9C6002826794}" type="presParOf" srcId="{E677EBF7-E655-4349-B99B-D52C20D58541}" destId="{7BD8B797-DEFC-469B-A664-AC6B7BD3BBE5}" srcOrd="1" destOrd="0" presId="urn:microsoft.com/office/officeart/2005/8/layout/list1"/>
    <dgm:cxn modelId="{A5F9E982-1CCC-46A6-A6C1-BF2E3857FD14}" type="presParOf" srcId="{14AD4AF2-09F9-46E7-9C2A-B76A11544602}" destId="{077B7374-D3F4-4AA7-9B7C-8971AC8DBE05}" srcOrd="5" destOrd="0" presId="urn:microsoft.com/office/officeart/2005/8/layout/list1"/>
    <dgm:cxn modelId="{EF20052D-4C9E-4E22-AAFF-85A76BE0390B}" type="presParOf" srcId="{14AD4AF2-09F9-46E7-9C2A-B76A11544602}" destId="{9A1FC0A3-1F1E-4646-9783-EFA41CF6B62C}" srcOrd="6" destOrd="0" presId="urn:microsoft.com/office/officeart/2005/8/layout/list1"/>
    <dgm:cxn modelId="{6CFD6BE2-DE6F-441C-A04C-0E77B0942D66}" type="presParOf" srcId="{14AD4AF2-09F9-46E7-9C2A-B76A11544602}" destId="{64A254AC-1D93-466C-A161-407D0EF7B87B}" srcOrd="7" destOrd="0" presId="urn:microsoft.com/office/officeart/2005/8/layout/list1"/>
    <dgm:cxn modelId="{9FF12C3B-BBD5-43C3-BB8C-A2D542A745F5}" type="presParOf" srcId="{14AD4AF2-09F9-46E7-9C2A-B76A11544602}" destId="{3481D461-A52B-44D1-90D2-240DE76D5905}" srcOrd="8" destOrd="0" presId="urn:microsoft.com/office/officeart/2005/8/layout/list1"/>
    <dgm:cxn modelId="{B1992275-8778-4098-892A-B2067955A19C}" type="presParOf" srcId="{3481D461-A52B-44D1-90D2-240DE76D5905}" destId="{DBA526FA-30EE-4B9A-B1C2-4BFC7DDEBFD8}" srcOrd="0" destOrd="0" presId="urn:microsoft.com/office/officeart/2005/8/layout/list1"/>
    <dgm:cxn modelId="{9278EBD5-7F96-4C7C-BC1E-3B3D664A6C16}" type="presParOf" srcId="{3481D461-A52B-44D1-90D2-240DE76D5905}" destId="{2A8C0C9A-D4C1-4FFF-9245-B54A48424357}" srcOrd="1" destOrd="0" presId="urn:microsoft.com/office/officeart/2005/8/layout/list1"/>
    <dgm:cxn modelId="{DC3AB4F3-45F4-498A-A4D2-72AE993BBAD9}" type="presParOf" srcId="{14AD4AF2-09F9-46E7-9C2A-B76A11544602}" destId="{7BBF4F40-EE21-4D84-A939-AF00F12E197B}" srcOrd="9" destOrd="0" presId="urn:microsoft.com/office/officeart/2005/8/layout/list1"/>
    <dgm:cxn modelId="{7283615F-F3D2-4F64-82AB-4B101A2CD8E8}" type="presParOf" srcId="{14AD4AF2-09F9-46E7-9C2A-B76A11544602}" destId="{CC56EC08-4DB7-40A0-8258-784F5266FBA3}" srcOrd="10" destOrd="0" presId="urn:microsoft.com/office/officeart/2005/8/layout/list1"/>
    <dgm:cxn modelId="{1091C3B0-6E69-4C3C-A39B-61A99FD8B5D4}" type="presParOf" srcId="{14AD4AF2-09F9-46E7-9C2A-B76A11544602}" destId="{9CC964E4-694E-4F87-80B5-881E73E9246C}" srcOrd="11" destOrd="0" presId="urn:microsoft.com/office/officeart/2005/8/layout/list1"/>
    <dgm:cxn modelId="{77BD0D6E-B9D6-4322-987C-2DCDB701B786}" type="presParOf" srcId="{14AD4AF2-09F9-46E7-9C2A-B76A11544602}" destId="{8BD96581-D499-4670-9006-8147507EEAEF}" srcOrd="12" destOrd="0" presId="urn:microsoft.com/office/officeart/2005/8/layout/list1"/>
    <dgm:cxn modelId="{57A506D0-3374-475F-9CD3-A099FAFF06EA}" type="presParOf" srcId="{8BD96581-D499-4670-9006-8147507EEAEF}" destId="{FEC5FDD5-8180-48C3-9565-53CED2A97106}" srcOrd="0" destOrd="0" presId="urn:microsoft.com/office/officeart/2005/8/layout/list1"/>
    <dgm:cxn modelId="{6848E955-A997-4757-9922-3BBC13D99644}" type="presParOf" srcId="{8BD96581-D499-4670-9006-8147507EEAEF}" destId="{B4F4A94C-7154-4423-9959-3E859F8DB6E5}" srcOrd="1" destOrd="0" presId="urn:microsoft.com/office/officeart/2005/8/layout/list1"/>
    <dgm:cxn modelId="{8290540E-5B4E-4C2F-8AF2-34F835ABC429}" type="presParOf" srcId="{14AD4AF2-09F9-46E7-9C2A-B76A11544602}" destId="{E4F916D8-881B-4653-9F41-A7A86E53705F}" srcOrd="13" destOrd="0" presId="urn:microsoft.com/office/officeart/2005/8/layout/list1"/>
    <dgm:cxn modelId="{E08648C4-5D9A-421C-BBF4-B3562C890E3C}" type="presParOf" srcId="{14AD4AF2-09F9-46E7-9C2A-B76A11544602}" destId="{4767F6E0-EC01-48BC-95D5-4588D43A021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9B7B0-8ECD-4406-8318-4A7EB1F9BB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0ADFE514-A65F-4F71-B3F9-8AB98BB2CE5F}">
      <dgm:prSet phldrT="[Tekst]"/>
      <dgm:spPr/>
      <dgm:t>
        <a:bodyPr/>
        <a:lstStyle/>
        <a:p>
          <a:pPr>
            <a:buFont typeface="Arial" panose="020B0604020202020204" pitchFamily="34" charset="0"/>
            <a:buChar char="•"/>
          </a:pPr>
          <a:r>
            <a:rPr lang="da-DK" b="0" i="0" dirty="0">
              <a:solidFill>
                <a:srgbClr val="555555"/>
              </a:solidFill>
              <a:effectLst/>
              <a:latin typeface="Lato"/>
            </a:rPr>
            <a:t>"Forebyggelse af tryksår blandt voksne over 18 år" (Arbejdsliv)</a:t>
          </a:r>
          <a:endParaRPr lang="da-DK" dirty="0"/>
        </a:p>
      </dgm:t>
    </dgm:pt>
    <dgm:pt modelId="{5C77508F-C8C7-4057-9E0D-A295CBA7207B}" type="parTrans" cxnId="{B84C58BE-0065-4D2C-958B-680501A6EC8C}">
      <dgm:prSet/>
      <dgm:spPr/>
      <dgm:t>
        <a:bodyPr/>
        <a:lstStyle/>
        <a:p>
          <a:endParaRPr lang="da-DK"/>
        </a:p>
      </dgm:t>
    </dgm:pt>
    <dgm:pt modelId="{E1CA7832-4119-4876-B502-CC2608B13C7A}" type="sibTrans" cxnId="{B84C58BE-0065-4D2C-958B-680501A6EC8C}">
      <dgm:prSet/>
      <dgm:spPr/>
      <dgm:t>
        <a:bodyPr/>
        <a:lstStyle/>
        <a:p>
          <a:endParaRPr lang="da-DK"/>
        </a:p>
      </dgm:t>
    </dgm:pt>
    <dgm:pt modelId="{C7251C3B-08B9-401D-852F-4EC53946DA82}">
      <dgm:prSet phldrT="[Tekst]"/>
      <dgm:spPr/>
      <dgm:t>
        <a:bodyPr/>
        <a:lstStyle/>
        <a:p>
          <a:pPr>
            <a:buFont typeface="Arial" panose="020B0604020202020204" pitchFamily="34" charset="0"/>
            <a:buChar char="•"/>
          </a:pPr>
          <a:r>
            <a:rPr lang="da-DK" b="0" i="0" dirty="0">
              <a:solidFill>
                <a:srgbClr val="555555"/>
              </a:solidFill>
              <a:effectLst/>
              <a:latin typeface="Lato"/>
            </a:rPr>
            <a:t>Tilskud 30.000 kr.</a:t>
          </a:r>
          <a:endParaRPr lang="da-DK" dirty="0"/>
        </a:p>
      </dgm:t>
    </dgm:pt>
    <dgm:pt modelId="{0542941F-7C39-4FB1-9147-1AEEA634E7C8}" type="parTrans" cxnId="{54C6B518-7737-4A57-89B5-B0A12C486445}">
      <dgm:prSet/>
      <dgm:spPr/>
      <dgm:t>
        <a:bodyPr/>
        <a:lstStyle/>
        <a:p>
          <a:endParaRPr lang="da-DK"/>
        </a:p>
      </dgm:t>
    </dgm:pt>
    <dgm:pt modelId="{B298D2EE-8AC0-40BF-8B27-8EF2258504F7}" type="sibTrans" cxnId="{54C6B518-7737-4A57-89B5-B0A12C486445}">
      <dgm:prSet/>
      <dgm:spPr/>
      <dgm:t>
        <a:bodyPr/>
        <a:lstStyle/>
        <a:p>
          <a:endParaRPr lang="da-DK"/>
        </a:p>
      </dgm:t>
    </dgm:pt>
    <dgm:pt modelId="{E84B6AA3-D480-4DA9-8AF4-18A3BC954B34}">
      <dgm:prSet phldrT="[Tekst]"/>
      <dgm:spPr/>
      <dgm:t>
        <a:bodyPr/>
        <a:lstStyle/>
        <a:p>
          <a:pPr>
            <a:buFont typeface="Arial" panose="020B0604020202020204" pitchFamily="34" charset="0"/>
            <a:buChar char="•"/>
          </a:pPr>
          <a:r>
            <a:rPr lang="da-DK" b="0" i="0" dirty="0">
              <a:solidFill>
                <a:srgbClr val="555555"/>
              </a:solidFill>
              <a:effectLst/>
              <a:latin typeface="Lato"/>
            </a:rPr>
            <a:t>Ny national retningslinje for rehabilitering af hjertekarsygdomme, type 2 diabetes og KOL (Hjerte/Lunge)</a:t>
          </a:r>
          <a:endParaRPr lang="da-DK" dirty="0"/>
        </a:p>
      </dgm:t>
    </dgm:pt>
    <dgm:pt modelId="{7981815D-A259-4BF3-92E9-51F571295B2C}" type="parTrans" cxnId="{1A712E56-3E24-4343-8D2C-095B1DE194A2}">
      <dgm:prSet/>
      <dgm:spPr/>
      <dgm:t>
        <a:bodyPr/>
        <a:lstStyle/>
        <a:p>
          <a:endParaRPr lang="da-DK"/>
        </a:p>
      </dgm:t>
    </dgm:pt>
    <dgm:pt modelId="{53466444-E968-41DA-A1E4-537D2A6A2639}" type="sibTrans" cxnId="{1A712E56-3E24-4343-8D2C-095B1DE194A2}">
      <dgm:prSet/>
      <dgm:spPr/>
      <dgm:t>
        <a:bodyPr/>
        <a:lstStyle/>
        <a:p>
          <a:endParaRPr lang="da-DK"/>
        </a:p>
      </dgm:t>
    </dgm:pt>
    <dgm:pt modelId="{2ED47189-358A-4270-885E-8FE124E76683}">
      <dgm:prSet phldrT="[Tekst]"/>
      <dgm:spPr/>
      <dgm:t>
        <a:bodyPr/>
        <a:lstStyle/>
        <a:p>
          <a:pPr>
            <a:buFont typeface="Arial" panose="020B0604020202020204" pitchFamily="34" charset="0"/>
            <a:buChar char="•"/>
          </a:pPr>
          <a:r>
            <a:rPr lang="da-DK" b="0" i="0" dirty="0">
              <a:solidFill>
                <a:srgbClr val="555555"/>
              </a:solidFill>
              <a:effectLst/>
              <a:latin typeface="Lato"/>
            </a:rPr>
            <a:t>Tilskud 10.250 kr.</a:t>
          </a:r>
          <a:endParaRPr lang="da-DK" dirty="0"/>
        </a:p>
      </dgm:t>
    </dgm:pt>
    <dgm:pt modelId="{D748F1DB-DE68-4E64-ACF1-F7D61C02D7EF}" type="parTrans" cxnId="{16DE400A-5AA5-4E03-8364-A87DBCDE2124}">
      <dgm:prSet/>
      <dgm:spPr/>
      <dgm:t>
        <a:bodyPr/>
        <a:lstStyle/>
        <a:p>
          <a:endParaRPr lang="da-DK"/>
        </a:p>
      </dgm:t>
    </dgm:pt>
    <dgm:pt modelId="{FE1C9339-A9F3-4059-988D-C4FDF188C23C}" type="sibTrans" cxnId="{16DE400A-5AA5-4E03-8364-A87DBCDE2124}">
      <dgm:prSet/>
      <dgm:spPr/>
      <dgm:t>
        <a:bodyPr/>
        <a:lstStyle/>
        <a:p>
          <a:endParaRPr lang="da-DK"/>
        </a:p>
      </dgm:t>
    </dgm:pt>
    <dgm:pt modelId="{5C17CAC6-E262-4892-93B0-309D83CCFB75}">
      <dgm:prSet phldrT="[Tekst]"/>
      <dgm:spPr/>
      <dgm:t>
        <a:bodyPr/>
        <a:lstStyle/>
        <a:p>
          <a:pPr>
            <a:buFont typeface="Arial" panose="020B0604020202020204" pitchFamily="34" charset="0"/>
            <a:buChar char="•"/>
          </a:pPr>
          <a:r>
            <a:rPr lang="da-DK" b="0" i="0" dirty="0">
              <a:solidFill>
                <a:srgbClr val="555555"/>
              </a:solidFill>
              <a:effectLst/>
              <a:latin typeface="Lato"/>
            </a:rPr>
            <a:t>"Revidering af NKR om rehabilitering efter brystkræft" (Onkologisk/Palliativ)</a:t>
          </a:r>
          <a:endParaRPr lang="da-DK" dirty="0"/>
        </a:p>
      </dgm:t>
    </dgm:pt>
    <dgm:pt modelId="{39DCB388-EF09-4C95-A38F-486840C08019}" type="parTrans" cxnId="{43933724-779A-486C-A920-AB37A3088B95}">
      <dgm:prSet/>
      <dgm:spPr/>
      <dgm:t>
        <a:bodyPr/>
        <a:lstStyle/>
        <a:p>
          <a:endParaRPr lang="da-DK"/>
        </a:p>
      </dgm:t>
    </dgm:pt>
    <dgm:pt modelId="{8155D4BB-739C-416A-AB46-EB75518AC429}" type="sibTrans" cxnId="{43933724-779A-486C-A920-AB37A3088B95}">
      <dgm:prSet/>
      <dgm:spPr/>
      <dgm:t>
        <a:bodyPr/>
        <a:lstStyle/>
        <a:p>
          <a:endParaRPr lang="da-DK"/>
        </a:p>
      </dgm:t>
    </dgm:pt>
    <dgm:pt modelId="{5C9E69ED-ED9E-4DD5-A0AA-F6ECBEE7DB45}">
      <dgm:prSet phldrT="[Tekst]"/>
      <dgm:spPr/>
      <dgm:t>
        <a:bodyPr/>
        <a:lstStyle/>
        <a:p>
          <a:pPr>
            <a:buFont typeface="Arial" panose="020B0604020202020204" pitchFamily="34" charset="0"/>
            <a:buChar char="•"/>
          </a:pPr>
          <a:r>
            <a:rPr lang="da-DK" b="0" i="0" dirty="0">
              <a:solidFill>
                <a:srgbClr val="555555"/>
              </a:solidFill>
              <a:effectLst/>
              <a:latin typeface="Lato"/>
            </a:rPr>
            <a:t>Tilskud 7.740 kr.</a:t>
          </a:r>
          <a:endParaRPr lang="da-DK" dirty="0"/>
        </a:p>
      </dgm:t>
    </dgm:pt>
    <dgm:pt modelId="{66618A31-7B45-44F5-8C6B-A5DE122976A3}" type="parTrans" cxnId="{87152482-9DFD-43C2-A209-F4DA94D266C6}">
      <dgm:prSet/>
      <dgm:spPr/>
      <dgm:t>
        <a:bodyPr/>
        <a:lstStyle/>
        <a:p>
          <a:endParaRPr lang="da-DK"/>
        </a:p>
      </dgm:t>
    </dgm:pt>
    <dgm:pt modelId="{8CA561A2-D997-4479-B9D8-4EEB1A3AA663}" type="sibTrans" cxnId="{87152482-9DFD-43C2-A209-F4DA94D266C6}">
      <dgm:prSet/>
      <dgm:spPr/>
      <dgm:t>
        <a:bodyPr/>
        <a:lstStyle/>
        <a:p>
          <a:endParaRPr lang="da-DK"/>
        </a:p>
      </dgm:t>
    </dgm:pt>
    <dgm:pt modelId="{7F6DBE3F-E38D-449E-846C-5F2A63811F7E}">
      <dgm:prSet phldrT="[Tekst]"/>
      <dgm:spPr/>
      <dgm:t>
        <a:bodyPr/>
        <a:lstStyle/>
        <a:p>
          <a:pPr>
            <a:buFont typeface="Arial" panose="020B0604020202020204" pitchFamily="34" charset="0"/>
            <a:buChar char="•"/>
          </a:pPr>
          <a:r>
            <a:rPr lang="da-DK" b="0" i="0" dirty="0">
              <a:solidFill>
                <a:srgbClr val="555555"/>
              </a:solidFill>
              <a:effectLst/>
              <a:latin typeface="Lato"/>
            </a:rPr>
            <a:t>"Klinisk retningslinje for fysioterapeutisk undersøgelse og behandling af patienter med hjernerystelse" (Sport)</a:t>
          </a:r>
          <a:endParaRPr lang="da-DK" dirty="0"/>
        </a:p>
      </dgm:t>
    </dgm:pt>
    <dgm:pt modelId="{53041028-92F7-4D9D-A96F-B5B44E452344}" type="parTrans" cxnId="{E215FB25-1943-443C-AD76-D5C1BD96E7F4}">
      <dgm:prSet/>
      <dgm:spPr/>
      <dgm:t>
        <a:bodyPr/>
        <a:lstStyle/>
        <a:p>
          <a:endParaRPr lang="da-DK"/>
        </a:p>
      </dgm:t>
    </dgm:pt>
    <dgm:pt modelId="{128D6540-AA61-4A7F-B03C-51CB3CB06B3F}" type="sibTrans" cxnId="{E215FB25-1943-443C-AD76-D5C1BD96E7F4}">
      <dgm:prSet/>
      <dgm:spPr/>
      <dgm:t>
        <a:bodyPr/>
        <a:lstStyle/>
        <a:p>
          <a:endParaRPr lang="da-DK"/>
        </a:p>
      </dgm:t>
    </dgm:pt>
    <dgm:pt modelId="{024EB13C-C0A1-4498-BE95-7B5B43F7D2BD}">
      <dgm:prSet phldrT="[Tekst]"/>
      <dgm:spPr/>
      <dgm:t>
        <a:bodyPr/>
        <a:lstStyle/>
        <a:p>
          <a:pPr>
            <a:buFont typeface="Arial" panose="020B0604020202020204" pitchFamily="34" charset="0"/>
            <a:buChar char="•"/>
          </a:pPr>
          <a:r>
            <a:rPr lang="da-DK" b="0" i="0" dirty="0">
              <a:solidFill>
                <a:srgbClr val="555555"/>
              </a:solidFill>
              <a:effectLst/>
              <a:latin typeface="Lato"/>
            </a:rPr>
            <a:t>Tilskud 59.000 kr.</a:t>
          </a:r>
          <a:endParaRPr lang="da-DK" dirty="0"/>
        </a:p>
      </dgm:t>
    </dgm:pt>
    <dgm:pt modelId="{0173F5EF-CEAD-4472-93F1-FE325BE2C75E}" type="parTrans" cxnId="{9B780C0B-9398-43C9-9355-5ED086F69C0D}">
      <dgm:prSet/>
      <dgm:spPr/>
      <dgm:t>
        <a:bodyPr/>
        <a:lstStyle/>
        <a:p>
          <a:endParaRPr lang="da-DK"/>
        </a:p>
      </dgm:t>
    </dgm:pt>
    <dgm:pt modelId="{B19A7838-562D-48CE-BD47-11FBB64E2279}" type="sibTrans" cxnId="{9B780C0B-9398-43C9-9355-5ED086F69C0D}">
      <dgm:prSet/>
      <dgm:spPr/>
      <dgm:t>
        <a:bodyPr/>
        <a:lstStyle/>
        <a:p>
          <a:endParaRPr lang="da-DK"/>
        </a:p>
      </dgm:t>
    </dgm:pt>
    <dgm:pt modelId="{BB34CCEA-D07F-4523-BB3A-9F981383A86B}">
      <dgm:prSet phldrT="[Tekst]"/>
      <dgm:spPr/>
      <dgm:t>
        <a:bodyPr/>
        <a:lstStyle/>
        <a:p>
          <a:pPr>
            <a:buFont typeface="Arial" panose="020B0604020202020204" pitchFamily="34" charset="0"/>
            <a:buChar char="•"/>
          </a:pPr>
          <a:r>
            <a:rPr lang="da-DK" b="0" i="0" dirty="0">
              <a:solidFill>
                <a:srgbClr val="555555"/>
              </a:solidFill>
              <a:effectLst/>
              <a:latin typeface="Lato"/>
            </a:rPr>
            <a:t>"The Danish version of the </a:t>
          </a:r>
          <a:r>
            <a:rPr lang="da-DK" b="0" i="0" dirty="0" err="1">
              <a:solidFill>
                <a:srgbClr val="555555"/>
              </a:solidFill>
              <a:effectLst/>
              <a:latin typeface="Lato"/>
            </a:rPr>
            <a:t>Functional</a:t>
          </a:r>
          <a:r>
            <a:rPr lang="da-DK" b="0" i="0" dirty="0">
              <a:solidFill>
                <a:srgbClr val="555555"/>
              </a:solidFill>
              <a:effectLst/>
              <a:latin typeface="Lato"/>
            </a:rPr>
            <a:t> </a:t>
          </a:r>
          <a:r>
            <a:rPr lang="da-DK" b="0" i="0" dirty="0" err="1">
              <a:solidFill>
                <a:srgbClr val="555555"/>
              </a:solidFill>
              <a:effectLst/>
              <a:latin typeface="Lato"/>
            </a:rPr>
            <a:t>Ambulation</a:t>
          </a:r>
          <a:r>
            <a:rPr lang="da-DK" b="0" i="0" dirty="0">
              <a:solidFill>
                <a:srgbClr val="555555"/>
              </a:solidFill>
              <a:effectLst/>
              <a:latin typeface="Lato"/>
            </a:rPr>
            <a:t> </a:t>
          </a:r>
          <a:r>
            <a:rPr lang="da-DK" b="0" i="0" dirty="0" err="1">
              <a:solidFill>
                <a:srgbClr val="555555"/>
              </a:solidFill>
              <a:effectLst/>
              <a:latin typeface="Lato"/>
            </a:rPr>
            <a:t>Categories</a:t>
          </a:r>
          <a:r>
            <a:rPr lang="da-DK" b="0" i="0" dirty="0">
              <a:solidFill>
                <a:srgbClr val="555555"/>
              </a:solidFill>
              <a:effectLst/>
              <a:latin typeface="Lato"/>
            </a:rPr>
            <a:t> (FAC)" (Neurologisk)</a:t>
          </a:r>
          <a:endParaRPr lang="da-DK" dirty="0"/>
        </a:p>
      </dgm:t>
    </dgm:pt>
    <dgm:pt modelId="{E495A3CD-137E-4B9F-9DCC-D4F24A53F3BD}" type="parTrans" cxnId="{08AF499E-DAA9-44F8-98B7-7F875E0F56C8}">
      <dgm:prSet/>
      <dgm:spPr/>
      <dgm:t>
        <a:bodyPr/>
        <a:lstStyle/>
        <a:p>
          <a:endParaRPr lang="da-DK"/>
        </a:p>
      </dgm:t>
    </dgm:pt>
    <dgm:pt modelId="{DB3DB290-3ACF-43D5-A53C-1EC41181D6A0}" type="sibTrans" cxnId="{08AF499E-DAA9-44F8-98B7-7F875E0F56C8}">
      <dgm:prSet/>
      <dgm:spPr/>
      <dgm:t>
        <a:bodyPr/>
        <a:lstStyle/>
        <a:p>
          <a:endParaRPr lang="da-DK"/>
        </a:p>
      </dgm:t>
    </dgm:pt>
    <dgm:pt modelId="{98457F02-B07B-4DD1-AE74-9179B355DE75}">
      <dgm:prSet phldrT="[Tekst]"/>
      <dgm:spPr/>
      <dgm:t>
        <a:bodyPr/>
        <a:lstStyle/>
        <a:p>
          <a:pPr>
            <a:buFont typeface="Arial" panose="020B0604020202020204" pitchFamily="34" charset="0"/>
            <a:buChar char="•"/>
          </a:pPr>
          <a:r>
            <a:rPr lang="da-DK" b="0" i="0" dirty="0">
              <a:solidFill>
                <a:srgbClr val="555555"/>
              </a:solidFill>
              <a:effectLst/>
              <a:latin typeface="Lato"/>
            </a:rPr>
            <a:t>Tilskud 37.400 kr.</a:t>
          </a:r>
          <a:endParaRPr lang="da-DK" dirty="0"/>
        </a:p>
      </dgm:t>
    </dgm:pt>
    <dgm:pt modelId="{6290B3B9-77B4-465C-A736-5F3A8CD7B9FD}" type="parTrans" cxnId="{79A090AC-9510-4308-8A70-E043EEE254DE}">
      <dgm:prSet/>
      <dgm:spPr/>
      <dgm:t>
        <a:bodyPr/>
        <a:lstStyle/>
        <a:p>
          <a:endParaRPr lang="da-DK"/>
        </a:p>
      </dgm:t>
    </dgm:pt>
    <dgm:pt modelId="{4F94A388-1ED9-4AED-910F-81B208D871C1}" type="sibTrans" cxnId="{79A090AC-9510-4308-8A70-E043EEE254DE}">
      <dgm:prSet/>
      <dgm:spPr/>
      <dgm:t>
        <a:bodyPr/>
        <a:lstStyle/>
        <a:p>
          <a:endParaRPr lang="da-DK"/>
        </a:p>
      </dgm:t>
    </dgm:pt>
    <dgm:pt modelId="{C0703584-60DC-4206-B071-8819E1FFDB2B}">
      <dgm:prSet phldrT="[Tekst]"/>
      <dgm:spPr/>
      <dgm:t>
        <a:bodyPr/>
        <a:lstStyle/>
        <a:p>
          <a:pPr>
            <a:buFont typeface="Arial" panose="020B0604020202020204" pitchFamily="34" charset="0"/>
            <a:buChar char="•"/>
          </a:pPr>
          <a:r>
            <a:rPr lang="da-DK" b="0" i="0" dirty="0">
              <a:solidFill>
                <a:srgbClr val="555555"/>
              </a:solidFill>
              <a:effectLst/>
              <a:latin typeface="Lato"/>
            </a:rPr>
            <a:t>"National klinisk retningslinje for behandling af børn og unge 6-18 år med langvarige non-maligne smerter" (SMOF),</a:t>
          </a:r>
          <a:endParaRPr lang="da-DK" dirty="0"/>
        </a:p>
      </dgm:t>
    </dgm:pt>
    <dgm:pt modelId="{39263EF3-9B9F-4710-813B-718A85119BE7}" type="parTrans" cxnId="{8A1EBE67-1690-4DEB-8CD2-362A58DE0C04}">
      <dgm:prSet/>
      <dgm:spPr/>
      <dgm:t>
        <a:bodyPr/>
        <a:lstStyle/>
        <a:p>
          <a:endParaRPr lang="da-DK"/>
        </a:p>
      </dgm:t>
    </dgm:pt>
    <dgm:pt modelId="{BF8E5570-730D-4B2D-93EF-A37EF9D161FC}" type="sibTrans" cxnId="{8A1EBE67-1690-4DEB-8CD2-362A58DE0C04}">
      <dgm:prSet/>
      <dgm:spPr/>
      <dgm:t>
        <a:bodyPr/>
        <a:lstStyle/>
        <a:p>
          <a:endParaRPr lang="da-DK"/>
        </a:p>
      </dgm:t>
    </dgm:pt>
    <dgm:pt modelId="{7562CCA5-CF62-4D39-9179-5FD75BEF15FA}">
      <dgm:prSet phldrT="[Tekst]"/>
      <dgm:spPr/>
      <dgm:t>
        <a:bodyPr/>
        <a:lstStyle/>
        <a:p>
          <a:pPr>
            <a:buFont typeface="Arial" panose="020B0604020202020204" pitchFamily="34" charset="0"/>
            <a:buChar char="•"/>
          </a:pPr>
          <a:r>
            <a:rPr lang="da-DK" b="0" i="0" dirty="0">
              <a:solidFill>
                <a:srgbClr val="555555"/>
              </a:solidFill>
              <a:effectLst/>
              <a:latin typeface="Lato"/>
            </a:rPr>
            <a:t>Tilskud 13.800 kr.</a:t>
          </a:r>
          <a:endParaRPr lang="da-DK" dirty="0"/>
        </a:p>
      </dgm:t>
    </dgm:pt>
    <dgm:pt modelId="{1634AF20-5367-4AE4-BE71-1A78ECA5A30B}" type="parTrans" cxnId="{27212F21-BCCE-449E-94DB-4628BB048792}">
      <dgm:prSet/>
      <dgm:spPr/>
      <dgm:t>
        <a:bodyPr/>
        <a:lstStyle/>
        <a:p>
          <a:endParaRPr lang="da-DK"/>
        </a:p>
      </dgm:t>
    </dgm:pt>
    <dgm:pt modelId="{202130FB-0D75-4189-B599-866EDB90FDAB}" type="sibTrans" cxnId="{27212F21-BCCE-449E-94DB-4628BB048792}">
      <dgm:prSet/>
      <dgm:spPr/>
      <dgm:t>
        <a:bodyPr/>
        <a:lstStyle/>
        <a:p>
          <a:endParaRPr lang="da-DK"/>
        </a:p>
      </dgm:t>
    </dgm:pt>
    <dgm:pt modelId="{DEEA5906-FA02-4104-826F-757C149CB4DF}" type="pres">
      <dgm:prSet presAssocID="{8689B7B0-8ECD-4406-8318-4A7EB1F9BBC7}" presName="linear" presStyleCnt="0">
        <dgm:presLayoutVars>
          <dgm:animLvl val="lvl"/>
          <dgm:resizeHandles val="exact"/>
        </dgm:presLayoutVars>
      </dgm:prSet>
      <dgm:spPr/>
    </dgm:pt>
    <dgm:pt modelId="{E181830B-C8E2-4E23-A372-7D3EA5E5A7BC}" type="pres">
      <dgm:prSet presAssocID="{0ADFE514-A65F-4F71-B3F9-8AB98BB2CE5F}" presName="parentText" presStyleLbl="node1" presStyleIdx="0" presStyleCnt="6">
        <dgm:presLayoutVars>
          <dgm:chMax val="0"/>
          <dgm:bulletEnabled val="1"/>
        </dgm:presLayoutVars>
      </dgm:prSet>
      <dgm:spPr/>
    </dgm:pt>
    <dgm:pt modelId="{EB7B8B5C-E5D7-47E6-8AE8-411986C14E19}" type="pres">
      <dgm:prSet presAssocID="{0ADFE514-A65F-4F71-B3F9-8AB98BB2CE5F}" presName="childText" presStyleLbl="revTx" presStyleIdx="0" presStyleCnt="6">
        <dgm:presLayoutVars>
          <dgm:bulletEnabled val="1"/>
        </dgm:presLayoutVars>
      </dgm:prSet>
      <dgm:spPr/>
    </dgm:pt>
    <dgm:pt modelId="{0D2613C3-442F-4A5E-A4A5-77F673D4E5A6}" type="pres">
      <dgm:prSet presAssocID="{E84B6AA3-D480-4DA9-8AF4-18A3BC954B34}" presName="parentText" presStyleLbl="node1" presStyleIdx="1" presStyleCnt="6">
        <dgm:presLayoutVars>
          <dgm:chMax val="0"/>
          <dgm:bulletEnabled val="1"/>
        </dgm:presLayoutVars>
      </dgm:prSet>
      <dgm:spPr/>
    </dgm:pt>
    <dgm:pt modelId="{E77BFE84-2011-4B8A-B65B-DF2F3EEEAF8B}" type="pres">
      <dgm:prSet presAssocID="{E84B6AA3-D480-4DA9-8AF4-18A3BC954B34}" presName="childText" presStyleLbl="revTx" presStyleIdx="1" presStyleCnt="6">
        <dgm:presLayoutVars>
          <dgm:bulletEnabled val="1"/>
        </dgm:presLayoutVars>
      </dgm:prSet>
      <dgm:spPr/>
    </dgm:pt>
    <dgm:pt modelId="{FA607917-030F-4B0F-848F-819BEDFCE536}" type="pres">
      <dgm:prSet presAssocID="{5C17CAC6-E262-4892-93B0-309D83CCFB75}" presName="parentText" presStyleLbl="node1" presStyleIdx="2" presStyleCnt="6">
        <dgm:presLayoutVars>
          <dgm:chMax val="0"/>
          <dgm:bulletEnabled val="1"/>
        </dgm:presLayoutVars>
      </dgm:prSet>
      <dgm:spPr/>
    </dgm:pt>
    <dgm:pt modelId="{20963794-44B9-4C72-A75C-83062AF244A2}" type="pres">
      <dgm:prSet presAssocID="{5C17CAC6-E262-4892-93B0-309D83CCFB75}" presName="childText" presStyleLbl="revTx" presStyleIdx="2" presStyleCnt="6">
        <dgm:presLayoutVars>
          <dgm:bulletEnabled val="1"/>
        </dgm:presLayoutVars>
      </dgm:prSet>
      <dgm:spPr/>
    </dgm:pt>
    <dgm:pt modelId="{69A828B4-FAB8-4548-884F-C93B536DF6D9}" type="pres">
      <dgm:prSet presAssocID="{7F6DBE3F-E38D-449E-846C-5F2A63811F7E}" presName="parentText" presStyleLbl="node1" presStyleIdx="3" presStyleCnt="6">
        <dgm:presLayoutVars>
          <dgm:chMax val="0"/>
          <dgm:bulletEnabled val="1"/>
        </dgm:presLayoutVars>
      </dgm:prSet>
      <dgm:spPr/>
    </dgm:pt>
    <dgm:pt modelId="{0D63163D-82E6-422A-BA23-A4482E67823F}" type="pres">
      <dgm:prSet presAssocID="{7F6DBE3F-E38D-449E-846C-5F2A63811F7E}" presName="childText" presStyleLbl="revTx" presStyleIdx="3" presStyleCnt="6">
        <dgm:presLayoutVars>
          <dgm:bulletEnabled val="1"/>
        </dgm:presLayoutVars>
      </dgm:prSet>
      <dgm:spPr/>
    </dgm:pt>
    <dgm:pt modelId="{33F0136D-345F-4D64-83CA-17913F507D1F}" type="pres">
      <dgm:prSet presAssocID="{BB34CCEA-D07F-4523-BB3A-9F981383A86B}" presName="parentText" presStyleLbl="node1" presStyleIdx="4" presStyleCnt="6">
        <dgm:presLayoutVars>
          <dgm:chMax val="0"/>
          <dgm:bulletEnabled val="1"/>
        </dgm:presLayoutVars>
      </dgm:prSet>
      <dgm:spPr/>
    </dgm:pt>
    <dgm:pt modelId="{0D10C9C0-EDA5-4741-B1D2-A2DD8D78F639}" type="pres">
      <dgm:prSet presAssocID="{BB34CCEA-D07F-4523-BB3A-9F981383A86B}" presName="childText" presStyleLbl="revTx" presStyleIdx="4" presStyleCnt="6">
        <dgm:presLayoutVars>
          <dgm:bulletEnabled val="1"/>
        </dgm:presLayoutVars>
      </dgm:prSet>
      <dgm:spPr/>
    </dgm:pt>
    <dgm:pt modelId="{12270725-CB3B-4EC6-9913-E0EC17123EBE}" type="pres">
      <dgm:prSet presAssocID="{C0703584-60DC-4206-B071-8819E1FFDB2B}" presName="parentText" presStyleLbl="node1" presStyleIdx="5" presStyleCnt="6">
        <dgm:presLayoutVars>
          <dgm:chMax val="0"/>
          <dgm:bulletEnabled val="1"/>
        </dgm:presLayoutVars>
      </dgm:prSet>
      <dgm:spPr/>
    </dgm:pt>
    <dgm:pt modelId="{1C04CA9E-CDEF-440C-9889-971C03D8626C}" type="pres">
      <dgm:prSet presAssocID="{C0703584-60DC-4206-B071-8819E1FFDB2B}" presName="childText" presStyleLbl="revTx" presStyleIdx="5" presStyleCnt="6">
        <dgm:presLayoutVars>
          <dgm:bulletEnabled val="1"/>
        </dgm:presLayoutVars>
      </dgm:prSet>
      <dgm:spPr/>
    </dgm:pt>
  </dgm:ptLst>
  <dgm:cxnLst>
    <dgm:cxn modelId="{16DE400A-5AA5-4E03-8364-A87DBCDE2124}" srcId="{E84B6AA3-D480-4DA9-8AF4-18A3BC954B34}" destId="{2ED47189-358A-4270-885E-8FE124E76683}" srcOrd="0" destOrd="0" parTransId="{D748F1DB-DE68-4E64-ACF1-F7D61C02D7EF}" sibTransId="{FE1C9339-A9F3-4059-988D-C4FDF188C23C}"/>
    <dgm:cxn modelId="{9B780C0B-9398-43C9-9355-5ED086F69C0D}" srcId="{7F6DBE3F-E38D-449E-846C-5F2A63811F7E}" destId="{024EB13C-C0A1-4498-BE95-7B5B43F7D2BD}" srcOrd="0" destOrd="0" parTransId="{0173F5EF-CEAD-4472-93F1-FE325BE2C75E}" sibTransId="{B19A7838-562D-48CE-BD47-11FBB64E2279}"/>
    <dgm:cxn modelId="{54C6B518-7737-4A57-89B5-B0A12C486445}" srcId="{0ADFE514-A65F-4F71-B3F9-8AB98BB2CE5F}" destId="{C7251C3B-08B9-401D-852F-4EC53946DA82}" srcOrd="0" destOrd="0" parTransId="{0542941F-7C39-4FB1-9147-1AEEA634E7C8}" sibTransId="{B298D2EE-8AC0-40BF-8B27-8EF2258504F7}"/>
    <dgm:cxn modelId="{27212F21-BCCE-449E-94DB-4628BB048792}" srcId="{C0703584-60DC-4206-B071-8819E1FFDB2B}" destId="{7562CCA5-CF62-4D39-9179-5FD75BEF15FA}" srcOrd="0" destOrd="0" parTransId="{1634AF20-5367-4AE4-BE71-1A78ECA5A30B}" sibTransId="{202130FB-0D75-4189-B599-866EDB90FDAB}"/>
    <dgm:cxn modelId="{43933724-779A-486C-A920-AB37A3088B95}" srcId="{8689B7B0-8ECD-4406-8318-4A7EB1F9BBC7}" destId="{5C17CAC6-E262-4892-93B0-309D83CCFB75}" srcOrd="2" destOrd="0" parTransId="{39DCB388-EF09-4C95-A38F-486840C08019}" sibTransId="{8155D4BB-739C-416A-AB46-EB75518AC429}"/>
    <dgm:cxn modelId="{E215FB25-1943-443C-AD76-D5C1BD96E7F4}" srcId="{8689B7B0-8ECD-4406-8318-4A7EB1F9BBC7}" destId="{7F6DBE3F-E38D-449E-846C-5F2A63811F7E}" srcOrd="3" destOrd="0" parTransId="{53041028-92F7-4D9D-A96F-B5B44E452344}" sibTransId="{128D6540-AA61-4A7F-B03C-51CB3CB06B3F}"/>
    <dgm:cxn modelId="{4FE7A431-176E-44D5-9D76-58167E669125}" type="presOf" srcId="{2ED47189-358A-4270-885E-8FE124E76683}" destId="{E77BFE84-2011-4B8A-B65B-DF2F3EEEAF8B}" srcOrd="0" destOrd="0" presId="urn:microsoft.com/office/officeart/2005/8/layout/vList2"/>
    <dgm:cxn modelId="{208C5E33-E527-4E67-96A8-692BCB15805D}" type="presOf" srcId="{E84B6AA3-D480-4DA9-8AF4-18A3BC954B34}" destId="{0D2613C3-442F-4A5E-A4A5-77F673D4E5A6}" srcOrd="0" destOrd="0" presId="urn:microsoft.com/office/officeart/2005/8/layout/vList2"/>
    <dgm:cxn modelId="{9144415C-1E92-41EB-AD9A-0B5E683CBDE8}" type="presOf" srcId="{024EB13C-C0A1-4498-BE95-7B5B43F7D2BD}" destId="{0D63163D-82E6-422A-BA23-A4482E67823F}" srcOrd="0" destOrd="0" presId="urn:microsoft.com/office/officeart/2005/8/layout/vList2"/>
    <dgm:cxn modelId="{FB012B66-77D1-4331-8F60-B4D31614298F}" type="presOf" srcId="{C7251C3B-08B9-401D-852F-4EC53946DA82}" destId="{EB7B8B5C-E5D7-47E6-8AE8-411986C14E19}" srcOrd="0" destOrd="0" presId="urn:microsoft.com/office/officeart/2005/8/layout/vList2"/>
    <dgm:cxn modelId="{8A1EBE67-1690-4DEB-8CD2-362A58DE0C04}" srcId="{8689B7B0-8ECD-4406-8318-4A7EB1F9BBC7}" destId="{C0703584-60DC-4206-B071-8819E1FFDB2B}" srcOrd="5" destOrd="0" parTransId="{39263EF3-9B9F-4710-813B-718A85119BE7}" sibTransId="{BF8E5570-730D-4B2D-93EF-A37EF9D161FC}"/>
    <dgm:cxn modelId="{E9315871-515C-4E37-874B-5B61D6916E0B}" type="presOf" srcId="{5C17CAC6-E262-4892-93B0-309D83CCFB75}" destId="{FA607917-030F-4B0F-848F-819BEDFCE536}" srcOrd="0" destOrd="0" presId="urn:microsoft.com/office/officeart/2005/8/layout/vList2"/>
    <dgm:cxn modelId="{1A712E56-3E24-4343-8D2C-095B1DE194A2}" srcId="{8689B7B0-8ECD-4406-8318-4A7EB1F9BBC7}" destId="{E84B6AA3-D480-4DA9-8AF4-18A3BC954B34}" srcOrd="1" destOrd="0" parTransId="{7981815D-A259-4BF3-92E9-51F571295B2C}" sibTransId="{53466444-E968-41DA-A1E4-537D2A6A2639}"/>
    <dgm:cxn modelId="{87152482-9DFD-43C2-A209-F4DA94D266C6}" srcId="{5C17CAC6-E262-4892-93B0-309D83CCFB75}" destId="{5C9E69ED-ED9E-4DD5-A0AA-F6ECBEE7DB45}" srcOrd="0" destOrd="0" parTransId="{66618A31-7B45-44F5-8C6B-A5DE122976A3}" sibTransId="{8CA561A2-D997-4479-B9D8-4EEB1A3AA663}"/>
    <dgm:cxn modelId="{D97DD58E-DB88-43A4-84C9-72DE3B53EDA1}" type="presOf" srcId="{8689B7B0-8ECD-4406-8318-4A7EB1F9BBC7}" destId="{DEEA5906-FA02-4104-826F-757C149CB4DF}" srcOrd="0" destOrd="0" presId="urn:microsoft.com/office/officeart/2005/8/layout/vList2"/>
    <dgm:cxn modelId="{E2423393-A53C-40AB-969F-75AF00811AD5}" type="presOf" srcId="{7562CCA5-CF62-4D39-9179-5FD75BEF15FA}" destId="{1C04CA9E-CDEF-440C-9889-971C03D8626C}" srcOrd="0" destOrd="0" presId="urn:microsoft.com/office/officeart/2005/8/layout/vList2"/>
    <dgm:cxn modelId="{08AF499E-DAA9-44F8-98B7-7F875E0F56C8}" srcId="{8689B7B0-8ECD-4406-8318-4A7EB1F9BBC7}" destId="{BB34CCEA-D07F-4523-BB3A-9F981383A86B}" srcOrd="4" destOrd="0" parTransId="{E495A3CD-137E-4B9F-9DCC-D4F24A53F3BD}" sibTransId="{DB3DB290-3ACF-43D5-A53C-1EC41181D6A0}"/>
    <dgm:cxn modelId="{79A090AC-9510-4308-8A70-E043EEE254DE}" srcId="{BB34CCEA-D07F-4523-BB3A-9F981383A86B}" destId="{98457F02-B07B-4DD1-AE74-9179B355DE75}" srcOrd="0" destOrd="0" parTransId="{6290B3B9-77B4-465C-A736-5F3A8CD7B9FD}" sibTransId="{4F94A388-1ED9-4AED-910F-81B208D871C1}"/>
    <dgm:cxn modelId="{B84C58BE-0065-4D2C-958B-680501A6EC8C}" srcId="{8689B7B0-8ECD-4406-8318-4A7EB1F9BBC7}" destId="{0ADFE514-A65F-4F71-B3F9-8AB98BB2CE5F}" srcOrd="0" destOrd="0" parTransId="{5C77508F-C8C7-4057-9E0D-A295CBA7207B}" sibTransId="{E1CA7832-4119-4876-B502-CC2608B13C7A}"/>
    <dgm:cxn modelId="{D58A91C0-31BC-4605-AB0D-C96770AAE269}" type="presOf" srcId="{BB34CCEA-D07F-4523-BB3A-9F981383A86B}" destId="{33F0136D-345F-4D64-83CA-17913F507D1F}" srcOrd="0" destOrd="0" presId="urn:microsoft.com/office/officeart/2005/8/layout/vList2"/>
    <dgm:cxn modelId="{1F91F1CA-83B2-4AF9-B6B4-D711D26F9FF6}" type="presOf" srcId="{7F6DBE3F-E38D-449E-846C-5F2A63811F7E}" destId="{69A828B4-FAB8-4548-884F-C93B536DF6D9}" srcOrd="0" destOrd="0" presId="urn:microsoft.com/office/officeart/2005/8/layout/vList2"/>
    <dgm:cxn modelId="{F57F6DCC-E5D9-4B1A-A4B6-E00AD277C165}" type="presOf" srcId="{5C9E69ED-ED9E-4DD5-A0AA-F6ECBEE7DB45}" destId="{20963794-44B9-4C72-A75C-83062AF244A2}" srcOrd="0" destOrd="0" presId="urn:microsoft.com/office/officeart/2005/8/layout/vList2"/>
    <dgm:cxn modelId="{53F893CD-8DAD-4279-86E2-C2F1C0C9B35A}" type="presOf" srcId="{C0703584-60DC-4206-B071-8819E1FFDB2B}" destId="{12270725-CB3B-4EC6-9913-E0EC17123EBE}" srcOrd="0" destOrd="0" presId="urn:microsoft.com/office/officeart/2005/8/layout/vList2"/>
    <dgm:cxn modelId="{C37B91CF-03DE-4FD5-ABA0-6E9BF825BA36}" type="presOf" srcId="{98457F02-B07B-4DD1-AE74-9179B355DE75}" destId="{0D10C9C0-EDA5-4741-B1D2-A2DD8D78F639}" srcOrd="0" destOrd="0" presId="urn:microsoft.com/office/officeart/2005/8/layout/vList2"/>
    <dgm:cxn modelId="{B27030F0-3D39-4C19-A312-15835F9F1E18}" type="presOf" srcId="{0ADFE514-A65F-4F71-B3F9-8AB98BB2CE5F}" destId="{E181830B-C8E2-4E23-A372-7D3EA5E5A7BC}" srcOrd="0" destOrd="0" presId="urn:microsoft.com/office/officeart/2005/8/layout/vList2"/>
    <dgm:cxn modelId="{C9A4E94C-5074-4F86-B498-BEC231E24906}" type="presParOf" srcId="{DEEA5906-FA02-4104-826F-757C149CB4DF}" destId="{E181830B-C8E2-4E23-A372-7D3EA5E5A7BC}" srcOrd="0" destOrd="0" presId="urn:microsoft.com/office/officeart/2005/8/layout/vList2"/>
    <dgm:cxn modelId="{9CB8F55B-84A1-4F2A-A44B-CF8924E73085}" type="presParOf" srcId="{DEEA5906-FA02-4104-826F-757C149CB4DF}" destId="{EB7B8B5C-E5D7-47E6-8AE8-411986C14E19}" srcOrd="1" destOrd="0" presId="urn:microsoft.com/office/officeart/2005/8/layout/vList2"/>
    <dgm:cxn modelId="{5A6B2F0A-2A13-4055-A9AA-5DAA38C6230C}" type="presParOf" srcId="{DEEA5906-FA02-4104-826F-757C149CB4DF}" destId="{0D2613C3-442F-4A5E-A4A5-77F673D4E5A6}" srcOrd="2" destOrd="0" presId="urn:microsoft.com/office/officeart/2005/8/layout/vList2"/>
    <dgm:cxn modelId="{FCC57168-DD8B-4434-A172-EF8DFE74A1F5}" type="presParOf" srcId="{DEEA5906-FA02-4104-826F-757C149CB4DF}" destId="{E77BFE84-2011-4B8A-B65B-DF2F3EEEAF8B}" srcOrd="3" destOrd="0" presId="urn:microsoft.com/office/officeart/2005/8/layout/vList2"/>
    <dgm:cxn modelId="{61B43C6D-16C9-4A8A-8A98-D4141AEE303D}" type="presParOf" srcId="{DEEA5906-FA02-4104-826F-757C149CB4DF}" destId="{FA607917-030F-4B0F-848F-819BEDFCE536}" srcOrd="4" destOrd="0" presId="urn:microsoft.com/office/officeart/2005/8/layout/vList2"/>
    <dgm:cxn modelId="{3D14F9EE-5DE8-4A9F-BDFE-6533EFBE0178}" type="presParOf" srcId="{DEEA5906-FA02-4104-826F-757C149CB4DF}" destId="{20963794-44B9-4C72-A75C-83062AF244A2}" srcOrd="5" destOrd="0" presId="urn:microsoft.com/office/officeart/2005/8/layout/vList2"/>
    <dgm:cxn modelId="{4370F719-80F6-41CB-AB4B-100193B24F5D}" type="presParOf" srcId="{DEEA5906-FA02-4104-826F-757C149CB4DF}" destId="{69A828B4-FAB8-4548-884F-C93B536DF6D9}" srcOrd="6" destOrd="0" presId="urn:microsoft.com/office/officeart/2005/8/layout/vList2"/>
    <dgm:cxn modelId="{4C4FFA06-075C-4D9E-A6CD-5FE9D8FDFF96}" type="presParOf" srcId="{DEEA5906-FA02-4104-826F-757C149CB4DF}" destId="{0D63163D-82E6-422A-BA23-A4482E67823F}" srcOrd="7" destOrd="0" presId="urn:microsoft.com/office/officeart/2005/8/layout/vList2"/>
    <dgm:cxn modelId="{50802334-13EB-4BE2-8A8B-772A94FAB5F1}" type="presParOf" srcId="{DEEA5906-FA02-4104-826F-757C149CB4DF}" destId="{33F0136D-345F-4D64-83CA-17913F507D1F}" srcOrd="8" destOrd="0" presId="urn:microsoft.com/office/officeart/2005/8/layout/vList2"/>
    <dgm:cxn modelId="{1CE40CC5-14D2-40DC-8800-4EB23DE0147A}" type="presParOf" srcId="{DEEA5906-FA02-4104-826F-757C149CB4DF}" destId="{0D10C9C0-EDA5-4741-B1D2-A2DD8D78F639}" srcOrd="9" destOrd="0" presId="urn:microsoft.com/office/officeart/2005/8/layout/vList2"/>
    <dgm:cxn modelId="{66BCDCA6-6E11-4CD2-B597-5CA9B59D52A2}" type="presParOf" srcId="{DEEA5906-FA02-4104-826F-757C149CB4DF}" destId="{12270725-CB3B-4EC6-9913-E0EC17123EBE}" srcOrd="10" destOrd="0" presId="urn:microsoft.com/office/officeart/2005/8/layout/vList2"/>
    <dgm:cxn modelId="{C8FD97B6-B15C-4C20-9916-5B3B580A16F5}" type="presParOf" srcId="{DEEA5906-FA02-4104-826F-757C149CB4DF}" destId="{1C04CA9E-CDEF-440C-9889-971C03D8626C}"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96077-B2C7-439D-8932-70B6053DF2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5678F47B-E514-4DCD-B088-82B692F99013}">
      <dgm:prSet phldrT="[Tekst]" custT="1"/>
      <dgm:spPr/>
      <dgm:t>
        <a:bodyPr/>
        <a:lstStyle/>
        <a:p>
          <a:r>
            <a:rPr lang="da-DK" sz="3600" dirty="0">
              <a:effectLst/>
              <a:latin typeface="Arial" panose="020B0604020202020204" pitchFamily="34" charset="0"/>
              <a:ea typeface="Arial" panose="020B0604020202020204" pitchFamily="34" charset="0"/>
            </a:rPr>
            <a:t>Vi har i år i deltaget i møder med:</a:t>
          </a:r>
          <a:endParaRPr lang="da-DK" sz="3600" dirty="0"/>
        </a:p>
      </dgm:t>
    </dgm:pt>
    <dgm:pt modelId="{7657FF92-5B5D-4F96-BCD4-13D775DE0B56}" type="parTrans" cxnId="{1F6F1F9A-BE0B-418D-B145-7CDAE44DFFD3}">
      <dgm:prSet/>
      <dgm:spPr/>
      <dgm:t>
        <a:bodyPr/>
        <a:lstStyle/>
        <a:p>
          <a:endParaRPr lang="da-DK"/>
        </a:p>
      </dgm:t>
    </dgm:pt>
    <dgm:pt modelId="{FC6BEF8F-C6B3-4535-86C4-20B42C12ECBF}" type="sibTrans" cxnId="{1F6F1F9A-BE0B-418D-B145-7CDAE44DFFD3}">
      <dgm:prSet/>
      <dgm:spPr/>
      <dgm:t>
        <a:bodyPr/>
        <a:lstStyle/>
        <a:p>
          <a:endParaRPr lang="da-DK"/>
        </a:p>
      </dgm:t>
    </dgm:pt>
    <dgm:pt modelId="{26D95BFC-5882-4E96-B715-6CDCABCBD051}">
      <dgm:prSet phldrT="[Tekst]" custT="1"/>
      <dgm:spPr/>
      <dgm:t>
        <a:bodyPr/>
        <a:lstStyle/>
        <a:p>
          <a:r>
            <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rPr>
            <a:t>Dansk Selskab for Gerontologisk og Geriatrisk Fysioterapi</a:t>
          </a:r>
        </a:p>
      </dgm:t>
    </dgm:pt>
    <dgm:pt modelId="{51210161-143A-42E5-A482-8F2115BF91DC}" type="parTrans" cxnId="{0D5E6EDB-F8EA-40EB-9700-EBCC7454496F}">
      <dgm:prSet/>
      <dgm:spPr/>
      <dgm:t>
        <a:bodyPr/>
        <a:lstStyle/>
        <a:p>
          <a:endParaRPr lang="da-DK"/>
        </a:p>
      </dgm:t>
    </dgm:pt>
    <dgm:pt modelId="{6BECA215-BD1F-47DD-BEB5-D56BDF86A8D8}" type="sibTrans" cxnId="{0D5E6EDB-F8EA-40EB-9700-EBCC7454496F}">
      <dgm:prSet/>
      <dgm:spPr/>
      <dgm:t>
        <a:bodyPr/>
        <a:lstStyle/>
        <a:p>
          <a:endParaRPr lang="da-DK"/>
        </a:p>
      </dgm:t>
    </dgm:pt>
    <dgm:pt modelId="{285C7D88-7F75-4545-AEA6-3BE94EB136BF}">
      <dgm:prSet phldrT="[Tekst]" custT="1"/>
      <dgm:spPr/>
      <dgm:t>
        <a:bodyPr/>
        <a:lstStyle/>
        <a:p>
          <a:r>
            <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rPr>
            <a:t>Dansk </a:t>
          </a:r>
          <a:r>
            <a:rPr lang="da-DK" sz="2700" kern="1200" dirty="0">
              <a:effectLst/>
              <a:latin typeface="Arial" panose="020B0604020202020204" pitchFamily="34" charset="0"/>
              <a:ea typeface="Arial" panose="020B0604020202020204" pitchFamily="34" charset="0"/>
            </a:rPr>
            <a:t>Selskab for Urologisk, Gynækologisk og </a:t>
          </a:r>
          <a:r>
            <a:rPr lang="da-DK" sz="2700" kern="1200" dirty="0" err="1">
              <a:effectLst/>
              <a:latin typeface="Arial" panose="020B0604020202020204" pitchFamily="34" charset="0"/>
              <a:ea typeface="Arial" panose="020B0604020202020204" pitchFamily="34" charset="0"/>
            </a:rPr>
            <a:t>Obstretrisk</a:t>
          </a:r>
          <a:r>
            <a:rPr lang="da-DK" sz="2700" kern="1200" dirty="0">
              <a:effectLst/>
              <a:latin typeface="Arial" panose="020B0604020202020204" pitchFamily="34" charset="0"/>
              <a:ea typeface="Arial" panose="020B0604020202020204" pitchFamily="34" charset="0"/>
            </a:rPr>
            <a:t> Fysioterapi</a:t>
          </a:r>
          <a:endParaRPr lang="da-DK" sz="2700" kern="1200" dirty="0"/>
        </a:p>
      </dgm:t>
    </dgm:pt>
    <dgm:pt modelId="{8EE23E0C-F9A0-40B6-BCD5-9C46A3B021C9}" type="parTrans" cxnId="{3D2B4669-4E0B-4B75-9098-A02EEF05D582}">
      <dgm:prSet/>
      <dgm:spPr/>
      <dgm:t>
        <a:bodyPr/>
        <a:lstStyle/>
        <a:p>
          <a:endParaRPr lang="da-DK"/>
        </a:p>
      </dgm:t>
    </dgm:pt>
    <dgm:pt modelId="{4266E0C5-E880-40AD-BDCC-202F65D813A4}" type="sibTrans" cxnId="{3D2B4669-4E0B-4B75-9098-A02EEF05D582}">
      <dgm:prSet/>
      <dgm:spPr/>
      <dgm:t>
        <a:bodyPr/>
        <a:lstStyle/>
        <a:p>
          <a:endParaRPr lang="da-DK"/>
        </a:p>
      </dgm:t>
    </dgm:pt>
    <dgm:pt modelId="{8DB403D2-6968-40E9-9BD1-3D9350E320AD}">
      <dgm:prSet phldrT="[Tekst]"/>
      <dgm:spPr/>
      <dgm:t>
        <a:bodyPr/>
        <a:lstStyle/>
        <a:p>
          <a:r>
            <a:rPr lang="da-DK" sz="2700" kern="1200" dirty="0">
              <a:effectLst/>
              <a:latin typeface="Arial" panose="020B0604020202020204" pitchFamily="34" charset="0"/>
              <a:ea typeface="Arial" panose="020B0604020202020204" pitchFamily="34" charset="0"/>
            </a:rPr>
            <a:t>Dansk Selskab for Neurologisk Fysioterapi</a:t>
          </a:r>
          <a:endParaRPr lang="da-DK" sz="2700" kern="1200" dirty="0"/>
        </a:p>
      </dgm:t>
    </dgm:pt>
    <dgm:pt modelId="{B3E184EE-B638-4E97-9596-34605715CE44}" type="parTrans" cxnId="{D69BC521-C223-477E-BFEF-076385D7CDFA}">
      <dgm:prSet/>
      <dgm:spPr/>
      <dgm:t>
        <a:bodyPr/>
        <a:lstStyle/>
        <a:p>
          <a:endParaRPr lang="da-DK"/>
        </a:p>
      </dgm:t>
    </dgm:pt>
    <dgm:pt modelId="{CE6AD267-F5C1-416E-A430-6C42FC12D991}" type="sibTrans" cxnId="{D69BC521-C223-477E-BFEF-076385D7CDFA}">
      <dgm:prSet/>
      <dgm:spPr/>
      <dgm:t>
        <a:bodyPr/>
        <a:lstStyle/>
        <a:p>
          <a:endParaRPr lang="da-DK"/>
        </a:p>
      </dgm:t>
    </dgm:pt>
    <dgm:pt modelId="{1CC2DC28-A2CB-4B61-9F51-8A1BCD9F6738}">
      <dgm:prSet phldrT="[Tekst]"/>
      <dgm:spPr/>
      <dgm:t>
        <a:bodyPr/>
        <a:lstStyle/>
        <a:p>
          <a:r>
            <a:rPr lang="da-DK" sz="2700" kern="1200" dirty="0">
              <a:effectLst/>
              <a:latin typeface="Arial" panose="020B0604020202020204" pitchFamily="34" charset="0"/>
              <a:ea typeface="Arial" panose="020B0604020202020204" pitchFamily="34" charset="0"/>
            </a:rPr>
            <a:t>Dansk Selskab for Sportsfysioterapi</a:t>
          </a:r>
          <a:endParaRPr lang="da-DK" sz="2700" kern="1200" dirty="0"/>
        </a:p>
      </dgm:t>
    </dgm:pt>
    <dgm:pt modelId="{47757629-2E54-455C-AFAD-6FE1DD633406}" type="parTrans" cxnId="{8E4BA798-A391-4A2E-8924-892E7DEEDAE4}">
      <dgm:prSet/>
      <dgm:spPr/>
      <dgm:t>
        <a:bodyPr/>
        <a:lstStyle/>
        <a:p>
          <a:endParaRPr lang="da-DK"/>
        </a:p>
      </dgm:t>
    </dgm:pt>
    <dgm:pt modelId="{FDD5DB46-DD2B-4F49-98D0-51739FBE41D4}" type="sibTrans" cxnId="{8E4BA798-A391-4A2E-8924-892E7DEEDAE4}">
      <dgm:prSet/>
      <dgm:spPr/>
      <dgm:t>
        <a:bodyPr/>
        <a:lstStyle/>
        <a:p>
          <a:endParaRPr lang="da-DK"/>
        </a:p>
      </dgm:t>
    </dgm:pt>
    <dgm:pt modelId="{123AB83E-CC0C-4F9D-A52D-4AB1A5D50816}">
      <dgm:prSet phldrT="[Tekst]"/>
      <dgm:spPr/>
      <dgm:t>
        <a:bodyPr/>
        <a:lstStyle/>
        <a:p>
          <a:r>
            <a:rPr lang="da-DK" sz="2700" kern="1200" dirty="0">
              <a:effectLst/>
              <a:latin typeface="Arial" panose="020B0604020202020204" pitchFamily="34" charset="0"/>
              <a:ea typeface="Arial" panose="020B0604020202020204" pitchFamily="34" charset="0"/>
            </a:rPr>
            <a:t>SMOF</a:t>
          </a:r>
          <a:endParaRPr lang="da-DK" sz="2700" kern="1200" dirty="0"/>
        </a:p>
      </dgm:t>
    </dgm:pt>
    <dgm:pt modelId="{583E49B4-2F28-40C9-9FD3-F11DC571BF7B}" type="parTrans" cxnId="{E7070848-0BE9-4C7B-A7DC-C5096776C658}">
      <dgm:prSet/>
      <dgm:spPr/>
      <dgm:t>
        <a:bodyPr/>
        <a:lstStyle/>
        <a:p>
          <a:endParaRPr lang="da-DK"/>
        </a:p>
      </dgm:t>
    </dgm:pt>
    <dgm:pt modelId="{C7430170-488F-4338-8E89-E6BBBC2A52CB}" type="sibTrans" cxnId="{E7070848-0BE9-4C7B-A7DC-C5096776C658}">
      <dgm:prSet/>
      <dgm:spPr/>
      <dgm:t>
        <a:bodyPr/>
        <a:lstStyle/>
        <a:p>
          <a:endParaRPr lang="da-DK"/>
        </a:p>
      </dgm:t>
    </dgm:pt>
    <dgm:pt modelId="{A4DF3F25-483D-4CB9-A46A-32F745FF078C}">
      <dgm:prSet phldrT="[Tekst]" custT="1"/>
      <dgm:spPr/>
      <dgm:t>
        <a:bodyPr/>
        <a:lstStyle/>
        <a:p>
          <a:r>
            <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rPr>
            <a:t>Dansk Selskab for Pædiatrisk Fysioterapi</a:t>
          </a:r>
        </a:p>
      </dgm:t>
    </dgm:pt>
    <dgm:pt modelId="{9C96C278-CF59-4888-A761-8B5CD9F27FAF}" type="parTrans" cxnId="{4CC4BD3F-471E-4C4D-9BDC-6E48710C1F99}">
      <dgm:prSet/>
      <dgm:spPr/>
      <dgm:t>
        <a:bodyPr/>
        <a:lstStyle/>
        <a:p>
          <a:endParaRPr lang="da-DK"/>
        </a:p>
      </dgm:t>
    </dgm:pt>
    <dgm:pt modelId="{31D2020B-56CE-4C33-BC49-A2D483BCA332}" type="sibTrans" cxnId="{4CC4BD3F-471E-4C4D-9BDC-6E48710C1F99}">
      <dgm:prSet/>
      <dgm:spPr/>
      <dgm:t>
        <a:bodyPr/>
        <a:lstStyle/>
        <a:p>
          <a:endParaRPr lang="da-DK"/>
        </a:p>
      </dgm:t>
    </dgm:pt>
    <dgm:pt modelId="{A379265E-0CE3-4A2A-B3DB-2E252CE4C7B9}">
      <dgm:prSet phldrT="[Tekst]" custT="1"/>
      <dgm:spPr/>
      <dgm:t>
        <a:bodyPr/>
        <a:lstStyle/>
        <a:p>
          <a:endPar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endParaRPr>
        </a:p>
      </dgm:t>
    </dgm:pt>
    <dgm:pt modelId="{70205F06-766F-492F-B1A0-6ACAF7B84CA7}" type="parTrans" cxnId="{2720A23E-7666-4383-8E8F-03126FEF7FCC}">
      <dgm:prSet/>
      <dgm:spPr/>
      <dgm:t>
        <a:bodyPr/>
        <a:lstStyle/>
        <a:p>
          <a:endParaRPr lang="da-DK"/>
        </a:p>
      </dgm:t>
    </dgm:pt>
    <dgm:pt modelId="{92623C07-1FE6-43A8-8502-88D9B6857F40}" type="sibTrans" cxnId="{2720A23E-7666-4383-8E8F-03126FEF7FCC}">
      <dgm:prSet/>
      <dgm:spPr/>
      <dgm:t>
        <a:bodyPr/>
        <a:lstStyle/>
        <a:p>
          <a:endParaRPr lang="da-DK"/>
        </a:p>
      </dgm:t>
    </dgm:pt>
    <dgm:pt modelId="{E2B5C3AC-9E05-4E7D-92B7-6B0E7E9DCE1E}" type="pres">
      <dgm:prSet presAssocID="{0E496077-B2C7-439D-8932-70B6053DF2C7}" presName="linear" presStyleCnt="0">
        <dgm:presLayoutVars>
          <dgm:animLvl val="lvl"/>
          <dgm:resizeHandles val="exact"/>
        </dgm:presLayoutVars>
      </dgm:prSet>
      <dgm:spPr/>
    </dgm:pt>
    <dgm:pt modelId="{CFA8DF23-F719-4A3A-9F62-E4585F339B85}" type="pres">
      <dgm:prSet presAssocID="{5678F47B-E514-4DCD-B088-82B692F99013}" presName="parentText" presStyleLbl="node1" presStyleIdx="0" presStyleCnt="1">
        <dgm:presLayoutVars>
          <dgm:chMax val="0"/>
          <dgm:bulletEnabled val="1"/>
        </dgm:presLayoutVars>
      </dgm:prSet>
      <dgm:spPr/>
    </dgm:pt>
    <dgm:pt modelId="{731FFF15-681E-423F-8107-8F86A142A43C}" type="pres">
      <dgm:prSet presAssocID="{5678F47B-E514-4DCD-B088-82B692F99013}" presName="childText" presStyleLbl="revTx" presStyleIdx="0" presStyleCnt="1">
        <dgm:presLayoutVars>
          <dgm:bulletEnabled val="1"/>
        </dgm:presLayoutVars>
      </dgm:prSet>
      <dgm:spPr/>
    </dgm:pt>
  </dgm:ptLst>
  <dgm:cxnLst>
    <dgm:cxn modelId="{714F2815-5FD1-42FF-8586-262E84DA8B23}" type="presOf" srcId="{A379265E-0CE3-4A2A-B3DB-2E252CE4C7B9}" destId="{731FFF15-681E-423F-8107-8F86A142A43C}" srcOrd="0" destOrd="0" presId="urn:microsoft.com/office/officeart/2005/8/layout/vList2"/>
    <dgm:cxn modelId="{DE4BA61C-2615-4219-A6EB-B5A3F55991E8}" type="presOf" srcId="{0E496077-B2C7-439D-8932-70B6053DF2C7}" destId="{E2B5C3AC-9E05-4E7D-92B7-6B0E7E9DCE1E}" srcOrd="0" destOrd="0" presId="urn:microsoft.com/office/officeart/2005/8/layout/vList2"/>
    <dgm:cxn modelId="{D69BC521-C223-477E-BFEF-076385D7CDFA}" srcId="{5678F47B-E514-4DCD-B088-82B692F99013}" destId="{8DB403D2-6968-40E9-9BD1-3D9350E320AD}" srcOrd="4" destOrd="0" parTransId="{B3E184EE-B638-4E97-9596-34605715CE44}" sibTransId="{CE6AD267-F5C1-416E-A430-6C42FC12D991}"/>
    <dgm:cxn modelId="{1CB0283C-E088-4CC7-B15E-13819852352C}" type="presOf" srcId="{5678F47B-E514-4DCD-B088-82B692F99013}" destId="{CFA8DF23-F719-4A3A-9F62-E4585F339B85}" srcOrd="0" destOrd="0" presId="urn:microsoft.com/office/officeart/2005/8/layout/vList2"/>
    <dgm:cxn modelId="{2720A23E-7666-4383-8E8F-03126FEF7FCC}" srcId="{5678F47B-E514-4DCD-B088-82B692F99013}" destId="{A379265E-0CE3-4A2A-B3DB-2E252CE4C7B9}" srcOrd="0" destOrd="0" parTransId="{70205F06-766F-492F-B1A0-6ACAF7B84CA7}" sibTransId="{92623C07-1FE6-43A8-8502-88D9B6857F40}"/>
    <dgm:cxn modelId="{4CC4BD3F-471E-4C4D-9BDC-6E48710C1F99}" srcId="{5678F47B-E514-4DCD-B088-82B692F99013}" destId="{A4DF3F25-483D-4CB9-A46A-32F745FF078C}" srcOrd="1" destOrd="0" parTransId="{9C96C278-CF59-4888-A761-8B5CD9F27FAF}" sibTransId="{31D2020B-56CE-4C33-BC49-A2D483BCA332}"/>
    <dgm:cxn modelId="{26D34E60-14F4-49E0-BDE7-28D8802AC854}" type="presOf" srcId="{26D95BFC-5882-4E96-B715-6CDCABCBD051}" destId="{731FFF15-681E-423F-8107-8F86A142A43C}" srcOrd="0" destOrd="2" presId="urn:microsoft.com/office/officeart/2005/8/layout/vList2"/>
    <dgm:cxn modelId="{E7070848-0BE9-4C7B-A7DC-C5096776C658}" srcId="{5678F47B-E514-4DCD-B088-82B692F99013}" destId="{123AB83E-CC0C-4F9D-A52D-4AB1A5D50816}" srcOrd="6" destOrd="0" parTransId="{583E49B4-2F28-40C9-9FD3-F11DC571BF7B}" sibTransId="{C7430170-488F-4338-8E89-E6BBBC2A52CB}"/>
    <dgm:cxn modelId="{A5EF1348-92E8-4E63-A080-4B6EFB5417F5}" type="presOf" srcId="{8DB403D2-6968-40E9-9BD1-3D9350E320AD}" destId="{731FFF15-681E-423F-8107-8F86A142A43C}" srcOrd="0" destOrd="4" presId="urn:microsoft.com/office/officeart/2005/8/layout/vList2"/>
    <dgm:cxn modelId="{3D2B4669-4E0B-4B75-9098-A02EEF05D582}" srcId="{5678F47B-E514-4DCD-B088-82B692F99013}" destId="{285C7D88-7F75-4545-AEA6-3BE94EB136BF}" srcOrd="3" destOrd="0" parTransId="{8EE23E0C-F9A0-40B6-BCD5-9C46A3B021C9}" sibTransId="{4266E0C5-E880-40AD-BDCC-202F65D813A4}"/>
    <dgm:cxn modelId="{7B511E4E-5794-42AE-B571-9E80D9772E31}" type="presOf" srcId="{285C7D88-7F75-4545-AEA6-3BE94EB136BF}" destId="{731FFF15-681E-423F-8107-8F86A142A43C}" srcOrd="0" destOrd="3" presId="urn:microsoft.com/office/officeart/2005/8/layout/vList2"/>
    <dgm:cxn modelId="{38544456-E5A5-45CB-B41C-9D4A42044BD3}" type="presOf" srcId="{123AB83E-CC0C-4F9D-A52D-4AB1A5D50816}" destId="{731FFF15-681E-423F-8107-8F86A142A43C}" srcOrd="0" destOrd="6" presId="urn:microsoft.com/office/officeart/2005/8/layout/vList2"/>
    <dgm:cxn modelId="{8E4BA798-A391-4A2E-8924-892E7DEEDAE4}" srcId="{5678F47B-E514-4DCD-B088-82B692F99013}" destId="{1CC2DC28-A2CB-4B61-9F51-8A1BCD9F6738}" srcOrd="5" destOrd="0" parTransId="{47757629-2E54-455C-AFAD-6FE1DD633406}" sibTransId="{FDD5DB46-DD2B-4F49-98D0-51739FBE41D4}"/>
    <dgm:cxn modelId="{1F6F1F9A-BE0B-418D-B145-7CDAE44DFFD3}" srcId="{0E496077-B2C7-439D-8932-70B6053DF2C7}" destId="{5678F47B-E514-4DCD-B088-82B692F99013}" srcOrd="0" destOrd="0" parTransId="{7657FF92-5B5D-4F96-BCD4-13D775DE0B56}" sibTransId="{FC6BEF8F-C6B3-4535-86C4-20B42C12ECBF}"/>
    <dgm:cxn modelId="{00FB279E-B401-453B-BDE9-6CA875B6045C}" type="presOf" srcId="{1CC2DC28-A2CB-4B61-9F51-8A1BCD9F6738}" destId="{731FFF15-681E-423F-8107-8F86A142A43C}" srcOrd="0" destOrd="5" presId="urn:microsoft.com/office/officeart/2005/8/layout/vList2"/>
    <dgm:cxn modelId="{0D5E6EDB-F8EA-40EB-9700-EBCC7454496F}" srcId="{5678F47B-E514-4DCD-B088-82B692F99013}" destId="{26D95BFC-5882-4E96-B715-6CDCABCBD051}" srcOrd="2" destOrd="0" parTransId="{51210161-143A-42E5-A482-8F2115BF91DC}" sibTransId="{6BECA215-BD1F-47DD-BEB5-D56BDF86A8D8}"/>
    <dgm:cxn modelId="{89D7C3F8-DF2E-48A0-9025-BBFEE2952FA4}" type="presOf" srcId="{A4DF3F25-483D-4CB9-A46A-32F745FF078C}" destId="{731FFF15-681E-423F-8107-8F86A142A43C}" srcOrd="0" destOrd="1" presId="urn:microsoft.com/office/officeart/2005/8/layout/vList2"/>
    <dgm:cxn modelId="{90CD1DEA-6FB4-4D09-9F51-121478D75850}" type="presParOf" srcId="{E2B5C3AC-9E05-4E7D-92B7-6B0E7E9DCE1E}" destId="{CFA8DF23-F719-4A3A-9F62-E4585F339B85}" srcOrd="0" destOrd="0" presId="urn:microsoft.com/office/officeart/2005/8/layout/vList2"/>
    <dgm:cxn modelId="{E8D348BB-9811-4D99-85E3-3EE6702C9E6B}" type="presParOf" srcId="{E2B5C3AC-9E05-4E7D-92B7-6B0E7E9DCE1E}" destId="{731FFF15-681E-423F-8107-8F86A142A43C}"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19575-114F-494B-9703-BEF572147DF3}">
      <dsp:nvSpPr>
        <dsp:cNvPr id="0" name=""/>
        <dsp:cNvSpPr/>
      </dsp:nvSpPr>
      <dsp:spPr>
        <a:xfrm>
          <a:off x="398253" y="1939"/>
          <a:ext cx="7526177" cy="1166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da-DK" sz="3600" kern="1200" dirty="0" err="1"/>
            <a:t>Samarbejdsforum</a:t>
          </a:r>
          <a:r>
            <a:rPr lang="da-DK" sz="3600" kern="1200" dirty="0"/>
            <a:t> 2020-2021 </a:t>
          </a:r>
        </a:p>
      </dsp:txBody>
      <dsp:txXfrm>
        <a:off x="432408" y="36094"/>
        <a:ext cx="7457867" cy="1097832"/>
      </dsp:txXfrm>
    </dsp:sp>
    <dsp:sp modelId="{82764E4E-546B-4544-9FA9-20E55E0002BB}">
      <dsp:nvSpPr>
        <dsp:cNvPr id="0" name=""/>
        <dsp:cNvSpPr/>
      </dsp:nvSpPr>
      <dsp:spPr>
        <a:xfrm>
          <a:off x="398253" y="1377987"/>
          <a:ext cx="1166142" cy="116614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D2CE0-715D-499D-8AEA-CE9D5267BE79}">
      <dsp:nvSpPr>
        <dsp:cNvPr id="0" name=""/>
        <dsp:cNvSpPr/>
      </dsp:nvSpPr>
      <dsp:spPr>
        <a:xfrm>
          <a:off x="1634364" y="1377987"/>
          <a:ext cx="6290066" cy="116614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dirty="0"/>
            <a:t>Månedlige møder i </a:t>
          </a:r>
          <a:r>
            <a:rPr lang="da-DK" sz="2400" kern="1200" dirty="0" err="1"/>
            <a:t>samarbejdsforum</a:t>
          </a:r>
          <a:r>
            <a:rPr lang="da-DK" sz="2400" kern="1200" dirty="0"/>
            <a:t> siden efterår 2020</a:t>
          </a:r>
        </a:p>
      </dsp:txBody>
      <dsp:txXfrm>
        <a:off x="1691301" y="1434924"/>
        <a:ext cx="6176192" cy="1052268"/>
      </dsp:txXfrm>
    </dsp:sp>
    <dsp:sp modelId="{1FA1CA4D-62DC-4159-A901-65D62EAFC133}">
      <dsp:nvSpPr>
        <dsp:cNvPr id="0" name=""/>
        <dsp:cNvSpPr/>
      </dsp:nvSpPr>
      <dsp:spPr>
        <a:xfrm>
          <a:off x="398253" y="2684066"/>
          <a:ext cx="1166142" cy="116614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911E8-EEF8-49B9-B1F8-B9125D2A28BB}">
      <dsp:nvSpPr>
        <dsp:cNvPr id="0" name=""/>
        <dsp:cNvSpPr/>
      </dsp:nvSpPr>
      <dsp:spPr>
        <a:xfrm>
          <a:off x="1634364" y="2684066"/>
          <a:ext cx="6290066" cy="116614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dirty="0"/>
            <a:t>Fra drøftelser til regulær forhandling </a:t>
          </a:r>
        </a:p>
      </dsp:txBody>
      <dsp:txXfrm>
        <a:off x="1691301" y="2741003"/>
        <a:ext cx="6176192" cy="1052268"/>
      </dsp:txXfrm>
    </dsp:sp>
    <dsp:sp modelId="{451BBCD7-1CB6-4298-B7A7-439963910149}">
      <dsp:nvSpPr>
        <dsp:cNvPr id="0" name=""/>
        <dsp:cNvSpPr/>
      </dsp:nvSpPr>
      <dsp:spPr>
        <a:xfrm>
          <a:off x="398253" y="3990146"/>
          <a:ext cx="1166142" cy="1166142"/>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0EC2B-0DB6-48DC-AB21-F20197EC6A78}">
      <dsp:nvSpPr>
        <dsp:cNvPr id="0" name=""/>
        <dsp:cNvSpPr/>
      </dsp:nvSpPr>
      <dsp:spPr>
        <a:xfrm>
          <a:off x="1634364" y="3990146"/>
          <a:ext cx="6290066" cy="116614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dirty="0"/>
            <a:t>Vi har flyttet os i den rigtige retning, men er desværre endnu ikke ved målstregen</a:t>
          </a:r>
        </a:p>
      </dsp:txBody>
      <dsp:txXfrm>
        <a:off x="1691301" y="4047083"/>
        <a:ext cx="6176192" cy="1052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985C9-BE2D-4D5C-9562-5969F8F2B011}">
      <dsp:nvSpPr>
        <dsp:cNvPr id="0" name=""/>
        <dsp:cNvSpPr/>
      </dsp:nvSpPr>
      <dsp:spPr>
        <a:xfrm>
          <a:off x="0" y="330698"/>
          <a:ext cx="59766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06842-CD44-4716-903F-EC051EFA25F0}">
      <dsp:nvSpPr>
        <dsp:cNvPr id="0" name=""/>
        <dsp:cNvSpPr/>
      </dsp:nvSpPr>
      <dsp:spPr>
        <a:xfrm>
          <a:off x="298834" y="28565"/>
          <a:ext cx="418367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da-DK" sz="1800" b="1" kern="1200" dirty="0">
              <a:effectLst/>
              <a:latin typeface="Arial" panose="020B0604020202020204" pitchFamily="34" charset="0"/>
              <a:ea typeface="Arial" panose="020B0604020202020204" pitchFamily="34" charset="0"/>
              <a:cs typeface="Times New Roman" panose="02020603050405020304" pitchFamily="18" charset="0"/>
            </a:rPr>
            <a:t>Forslag 1:</a:t>
          </a:r>
          <a:r>
            <a:rPr lang="da-DK" sz="1800" kern="1200" dirty="0">
              <a:effectLst/>
              <a:latin typeface="Arial" panose="020B0604020202020204" pitchFamily="34" charset="0"/>
              <a:ea typeface="Arial" panose="020B0604020202020204" pitchFamily="34" charset="0"/>
              <a:cs typeface="Times New Roman" panose="02020603050405020304" pitchFamily="18" charset="0"/>
            </a:rPr>
            <a:t> Specialistgodkendelse for alle fysioterapeuter </a:t>
          </a:r>
          <a:endParaRPr lang="da-DK" sz="1800" kern="1200" dirty="0"/>
        </a:p>
      </dsp:txBody>
      <dsp:txXfrm>
        <a:off x="330537" y="60268"/>
        <a:ext cx="4120272" cy="586034"/>
      </dsp:txXfrm>
    </dsp:sp>
    <dsp:sp modelId="{9A1FC0A3-1F1E-4646-9783-EFA41CF6B62C}">
      <dsp:nvSpPr>
        <dsp:cNvPr id="0" name=""/>
        <dsp:cNvSpPr/>
      </dsp:nvSpPr>
      <dsp:spPr>
        <a:xfrm>
          <a:off x="0" y="1328618"/>
          <a:ext cx="59766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8B797-DEFC-469B-A664-AC6B7BD3BBE5}">
      <dsp:nvSpPr>
        <dsp:cNvPr id="0" name=""/>
        <dsp:cNvSpPr/>
      </dsp:nvSpPr>
      <dsp:spPr>
        <a:xfrm>
          <a:off x="298834" y="1003898"/>
          <a:ext cx="418367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l" defTabSz="800100">
            <a:lnSpc>
              <a:spcPct val="90000"/>
            </a:lnSpc>
            <a:spcBef>
              <a:spcPct val="0"/>
            </a:spcBef>
            <a:spcAft>
              <a:spcPct val="35000"/>
            </a:spcAft>
            <a:buNone/>
          </a:pPr>
          <a:r>
            <a:rPr lang="da-DK" sz="1800" b="1" kern="1200" dirty="0">
              <a:effectLst/>
              <a:latin typeface="Arial" panose="020B0604020202020204" pitchFamily="34" charset="0"/>
              <a:ea typeface="Arial" panose="020B0604020202020204" pitchFamily="34" charset="0"/>
              <a:cs typeface="Times New Roman" panose="02020603050405020304" pitchFamily="18" charset="0"/>
            </a:rPr>
            <a:t>Forslag 2:</a:t>
          </a:r>
          <a:r>
            <a:rPr lang="da-DK" sz="1800" kern="1200" dirty="0">
              <a:effectLst/>
              <a:latin typeface="Arial" panose="020B0604020202020204" pitchFamily="34" charset="0"/>
              <a:ea typeface="Arial" panose="020B0604020202020204" pitchFamily="34" charset="0"/>
              <a:cs typeface="Times New Roman" panose="02020603050405020304" pitchFamily="18" charset="0"/>
            </a:rPr>
            <a:t> </a:t>
          </a:r>
        </a:p>
        <a:p>
          <a:pPr marL="0" lvl="0" indent="0" algn="l" defTabSz="800100">
            <a:lnSpc>
              <a:spcPct val="90000"/>
            </a:lnSpc>
            <a:spcBef>
              <a:spcPct val="0"/>
            </a:spcBef>
            <a:spcAft>
              <a:spcPct val="35000"/>
            </a:spcAft>
            <a:buNone/>
          </a:pPr>
          <a:r>
            <a:rPr lang="da-DK" sz="1800" kern="1200" dirty="0">
              <a:effectLst/>
              <a:latin typeface="Arial" panose="020B0604020202020204" pitchFamily="34" charset="0"/>
              <a:ea typeface="Arial" panose="020B0604020202020204" pitchFamily="34" charset="0"/>
              <a:cs typeface="Times New Roman" panose="02020603050405020304" pitchFamily="18" charset="0"/>
            </a:rPr>
            <a:t>DSF formand i HB - observatørpost</a:t>
          </a:r>
        </a:p>
      </dsp:txBody>
      <dsp:txXfrm>
        <a:off x="330537" y="1035601"/>
        <a:ext cx="4120272" cy="586034"/>
      </dsp:txXfrm>
    </dsp:sp>
    <dsp:sp modelId="{CC56EC08-4DB7-40A0-8258-784F5266FBA3}">
      <dsp:nvSpPr>
        <dsp:cNvPr id="0" name=""/>
        <dsp:cNvSpPr/>
      </dsp:nvSpPr>
      <dsp:spPr>
        <a:xfrm>
          <a:off x="0" y="2721455"/>
          <a:ext cx="59766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8C0C9A-D4C1-4FFF-9245-B54A48424357}">
      <dsp:nvSpPr>
        <dsp:cNvPr id="0" name=""/>
        <dsp:cNvSpPr/>
      </dsp:nvSpPr>
      <dsp:spPr>
        <a:xfrm>
          <a:off x="363352" y="2061832"/>
          <a:ext cx="4183678" cy="10443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l" defTabSz="800100">
            <a:lnSpc>
              <a:spcPct val="90000"/>
            </a:lnSpc>
            <a:spcBef>
              <a:spcPct val="0"/>
            </a:spcBef>
            <a:spcAft>
              <a:spcPct val="35000"/>
            </a:spcAft>
            <a:buNone/>
          </a:pPr>
          <a:r>
            <a:rPr lang="da-DK" sz="1800" b="1" kern="1200" dirty="0">
              <a:latin typeface="Arial" panose="020B0604020202020204" pitchFamily="34" charset="0"/>
              <a:ea typeface="Arial" panose="020B0604020202020204" pitchFamily="34" charset="0"/>
              <a:cs typeface="Times New Roman" panose="02020603050405020304" pitchFamily="18" charset="0"/>
            </a:rPr>
            <a:t>Forslag 3: </a:t>
          </a:r>
          <a:r>
            <a:rPr lang="da-DK" sz="1800" kern="1200" dirty="0">
              <a:effectLst/>
              <a:latin typeface="Arial" panose="020B0604020202020204" pitchFamily="34" charset="0"/>
              <a:ea typeface="Arial" panose="020B0604020202020204" pitchFamily="34" charset="0"/>
              <a:cs typeface="Times New Roman" panose="02020603050405020304" pitchFamily="18" charset="0"/>
            </a:rPr>
            <a:t>Principper for en fremtidig strukturændring i Danske Fysioterapeuter</a:t>
          </a:r>
        </a:p>
      </dsp:txBody>
      <dsp:txXfrm>
        <a:off x="414333" y="2112813"/>
        <a:ext cx="4081716" cy="942395"/>
      </dsp:txXfrm>
    </dsp:sp>
    <dsp:sp modelId="{4767F6E0-EC01-48BC-95D5-4588D43A0212}">
      <dsp:nvSpPr>
        <dsp:cNvPr id="0" name=""/>
        <dsp:cNvSpPr/>
      </dsp:nvSpPr>
      <dsp:spPr>
        <a:xfrm>
          <a:off x="0" y="3719375"/>
          <a:ext cx="59766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F4A94C-7154-4423-9959-3E859F8DB6E5}">
      <dsp:nvSpPr>
        <dsp:cNvPr id="0" name=""/>
        <dsp:cNvSpPr/>
      </dsp:nvSpPr>
      <dsp:spPr>
        <a:xfrm>
          <a:off x="358403" y="3480057"/>
          <a:ext cx="418367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l" defTabSz="800100">
            <a:lnSpc>
              <a:spcPct val="90000"/>
            </a:lnSpc>
            <a:spcBef>
              <a:spcPct val="0"/>
            </a:spcBef>
            <a:spcAft>
              <a:spcPct val="35000"/>
            </a:spcAft>
            <a:buNone/>
          </a:pPr>
          <a:r>
            <a:rPr lang="da-DK" sz="1800" b="1" kern="1200" dirty="0">
              <a:effectLst/>
              <a:latin typeface="Arial" panose="020B0604020202020204" pitchFamily="34" charset="0"/>
              <a:ea typeface="Arial" panose="020B0604020202020204" pitchFamily="34" charset="0"/>
              <a:cs typeface="Times New Roman" panose="02020603050405020304" pitchFamily="18" charset="0"/>
            </a:rPr>
            <a:t>Forslag 4: </a:t>
          </a:r>
          <a:r>
            <a:rPr lang="da-DK" sz="1800" b="0" kern="1200" dirty="0">
              <a:effectLst/>
              <a:latin typeface="Arial" panose="020B0604020202020204" pitchFamily="34" charset="0"/>
              <a:ea typeface="Arial" panose="020B0604020202020204" pitchFamily="34" charset="0"/>
              <a:cs typeface="Times New Roman" panose="02020603050405020304" pitchFamily="18" charset="0"/>
            </a:rPr>
            <a:t>Få en </a:t>
          </a:r>
          <a:r>
            <a:rPr lang="da-DK" sz="1800" kern="1200" dirty="0">
              <a:effectLst/>
              <a:latin typeface="Arial" panose="020B0604020202020204" pitchFamily="34" charset="0"/>
              <a:ea typeface="Arial" panose="020B0604020202020204" pitchFamily="34" charset="0"/>
              <a:cs typeface="Times New Roman" panose="02020603050405020304" pitchFamily="18" charset="0"/>
            </a:rPr>
            <a:t>organisationskonsulent tilknyttet</a:t>
          </a:r>
        </a:p>
      </dsp:txBody>
      <dsp:txXfrm>
        <a:off x="390106" y="3511760"/>
        <a:ext cx="412027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830B-C8E2-4E23-A372-7D3EA5E5A7BC}">
      <dsp:nvSpPr>
        <dsp:cNvPr id="0" name=""/>
        <dsp:cNvSpPr/>
      </dsp:nvSpPr>
      <dsp:spPr>
        <a:xfrm>
          <a:off x="0" y="45699"/>
          <a:ext cx="8736414" cy="639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a-DK" sz="1500" b="0" i="0" kern="1200" dirty="0">
              <a:solidFill>
                <a:srgbClr val="555555"/>
              </a:solidFill>
              <a:effectLst/>
              <a:latin typeface="Lato"/>
            </a:rPr>
            <a:t>"Forebyggelse af tryksår blandt voksne over 18 år" (Arbejdsliv)</a:t>
          </a:r>
          <a:endParaRPr lang="da-DK" sz="1500" kern="1200" dirty="0"/>
        </a:p>
      </dsp:txBody>
      <dsp:txXfrm>
        <a:off x="31217" y="76916"/>
        <a:ext cx="8673980" cy="577044"/>
      </dsp:txXfrm>
    </dsp:sp>
    <dsp:sp modelId="{EB7B8B5C-E5D7-47E6-8AE8-411986C14E19}">
      <dsp:nvSpPr>
        <dsp:cNvPr id="0" name=""/>
        <dsp:cNvSpPr/>
      </dsp:nvSpPr>
      <dsp:spPr>
        <a:xfrm>
          <a:off x="0" y="685177"/>
          <a:ext cx="873641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1"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da-DK" sz="1200" b="0" i="0" kern="1200" dirty="0">
              <a:solidFill>
                <a:srgbClr val="555555"/>
              </a:solidFill>
              <a:effectLst/>
              <a:latin typeface="Lato"/>
            </a:rPr>
            <a:t>Tilskud 30.000 kr.</a:t>
          </a:r>
          <a:endParaRPr lang="da-DK" sz="1200" kern="1200" dirty="0"/>
        </a:p>
      </dsp:txBody>
      <dsp:txXfrm>
        <a:off x="0" y="685177"/>
        <a:ext cx="8736414" cy="248400"/>
      </dsp:txXfrm>
    </dsp:sp>
    <dsp:sp modelId="{0D2613C3-442F-4A5E-A4A5-77F673D4E5A6}">
      <dsp:nvSpPr>
        <dsp:cNvPr id="0" name=""/>
        <dsp:cNvSpPr/>
      </dsp:nvSpPr>
      <dsp:spPr>
        <a:xfrm>
          <a:off x="0" y="933577"/>
          <a:ext cx="8736414" cy="639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a-DK" sz="1500" b="0" i="0" kern="1200" dirty="0">
              <a:solidFill>
                <a:srgbClr val="555555"/>
              </a:solidFill>
              <a:effectLst/>
              <a:latin typeface="Lato"/>
            </a:rPr>
            <a:t>Ny national retningslinje for rehabilitering af hjertekarsygdomme, type 2 diabetes og KOL (Hjerte/Lunge)</a:t>
          </a:r>
          <a:endParaRPr lang="da-DK" sz="1500" kern="1200" dirty="0"/>
        </a:p>
      </dsp:txBody>
      <dsp:txXfrm>
        <a:off x="31217" y="964794"/>
        <a:ext cx="8673980" cy="577044"/>
      </dsp:txXfrm>
    </dsp:sp>
    <dsp:sp modelId="{E77BFE84-2011-4B8A-B65B-DF2F3EEEAF8B}">
      <dsp:nvSpPr>
        <dsp:cNvPr id="0" name=""/>
        <dsp:cNvSpPr/>
      </dsp:nvSpPr>
      <dsp:spPr>
        <a:xfrm>
          <a:off x="0" y="1573055"/>
          <a:ext cx="873641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1"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da-DK" sz="1200" b="0" i="0" kern="1200" dirty="0">
              <a:solidFill>
                <a:srgbClr val="555555"/>
              </a:solidFill>
              <a:effectLst/>
              <a:latin typeface="Lato"/>
            </a:rPr>
            <a:t>Tilskud 10.250 kr.</a:t>
          </a:r>
          <a:endParaRPr lang="da-DK" sz="1200" kern="1200" dirty="0"/>
        </a:p>
      </dsp:txBody>
      <dsp:txXfrm>
        <a:off x="0" y="1573055"/>
        <a:ext cx="8736414" cy="248400"/>
      </dsp:txXfrm>
    </dsp:sp>
    <dsp:sp modelId="{FA607917-030F-4B0F-848F-819BEDFCE536}">
      <dsp:nvSpPr>
        <dsp:cNvPr id="0" name=""/>
        <dsp:cNvSpPr/>
      </dsp:nvSpPr>
      <dsp:spPr>
        <a:xfrm>
          <a:off x="0" y="1821455"/>
          <a:ext cx="8736414" cy="639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a-DK" sz="1500" b="0" i="0" kern="1200" dirty="0">
              <a:solidFill>
                <a:srgbClr val="555555"/>
              </a:solidFill>
              <a:effectLst/>
              <a:latin typeface="Lato"/>
            </a:rPr>
            <a:t>"Revidering af NKR om rehabilitering efter brystkræft" (Onkologisk/Palliativ)</a:t>
          </a:r>
          <a:endParaRPr lang="da-DK" sz="1500" kern="1200" dirty="0"/>
        </a:p>
      </dsp:txBody>
      <dsp:txXfrm>
        <a:off x="31217" y="1852672"/>
        <a:ext cx="8673980" cy="577044"/>
      </dsp:txXfrm>
    </dsp:sp>
    <dsp:sp modelId="{20963794-44B9-4C72-A75C-83062AF244A2}">
      <dsp:nvSpPr>
        <dsp:cNvPr id="0" name=""/>
        <dsp:cNvSpPr/>
      </dsp:nvSpPr>
      <dsp:spPr>
        <a:xfrm>
          <a:off x="0" y="2460933"/>
          <a:ext cx="873641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1"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da-DK" sz="1200" b="0" i="0" kern="1200" dirty="0">
              <a:solidFill>
                <a:srgbClr val="555555"/>
              </a:solidFill>
              <a:effectLst/>
              <a:latin typeface="Lato"/>
            </a:rPr>
            <a:t>Tilskud 7.740 kr.</a:t>
          </a:r>
          <a:endParaRPr lang="da-DK" sz="1200" kern="1200" dirty="0"/>
        </a:p>
      </dsp:txBody>
      <dsp:txXfrm>
        <a:off x="0" y="2460933"/>
        <a:ext cx="8736414" cy="248400"/>
      </dsp:txXfrm>
    </dsp:sp>
    <dsp:sp modelId="{69A828B4-FAB8-4548-884F-C93B536DF6D9}">
      <dsp:nvSpPr>
        <dsp:cNvPr id="0" name=""/>
        <dsp:cNvSpPr/>
      </dsp:nvSpPr>
      <dsp:spPr>
        <a:xfrm>
          <a:off x="0" y="2709333"/>
          <a:ext cx="8736414" cy="639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a-DK" sz="1500" b="0" i="0" kern="1200" dirty="0">
              <a:solidFill>
                <a:srgbClr val="555555"/>
              </a:solidFill>
              <a:effectLst/>
              <a:latin typeface="Lato"/>
            </a:rPr>
            <a:t>"Klinisk retningslinje for fysioterapeutisk undersøgelse og behandling af patienter med hjernerystelse" (Sport)</a:t>
          </a:r>
          <a:endParaRPr lang="da-DK" sz="1500" kern="1200" dirty="0"/>
        </a:p>
      </dsp:txBody>
      <dsp:txXfrm>
        <a:off x="31217" y="2740550"/>
        <a:ext cx="8673980" cy="577044"/>
      </dsp:txXfrm>
    </dsp:sp>
    <dsp:sp modelId="{0D63163D-82E6-422A-BA23-A4482E67823F}">
      <dsp:nvSpPr>
        <dsp:cNvPr id="0" name=""/>
        <dsp:cNvSpPr/>
      </dsp:nvSpPr>
      <dsp:spPr>
        <a:xfrm>
          <a:off x="0" y="3348811"/>
          <a:ext cx="873641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1"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da-DK" sz="1200" b="0" i="0" kern="1200" dirty="0">
              <a:solidFill>
                <a:srgbClr val="555555"/>
              </a:solidFill>
              <a:effectLst/>
              <a:latin typeface="Lato"/>
            </a:rPr>
            <a:t>Tilskud 59.000 kr.</a:t>
          </a:r>
          <a:endParaRPr lang="da-DK" sz="1200" kern="1200" dirty="0"/>
        </a:p>
      </dsp:txBody>
      <dsp:txXfrm>
        <a:off x="0" y="3348811"/>
        <a:ext cx="8736414" cy="248400"/>
      </dsp:txXfrm>
    </dsp:sp>
    <dsp:sp modelId="{33F0136D-345F-4D64-83CA-17913F507D1F}">
      <dsp:nvSpPr>
        <dsp:cNvPr id="0" name=""/>
        <dsp:cNvSpPr/>
      </dsp:nvSpPr>
      <dsp:spPr>
        <a:xfrm>
          <a:off x="0" y="3597211"/>
          <a:ext cx="8736414" cy="639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a-DK" sz="1500" b="0" i="0" kern="1200" dirty="0">
              <a:solidFill>
                <a:srgbClr val="555555"/>
              </a:solidFill>
              <a:effectLst/>
              <a:latin typeface="Lato"/>
            </a:rPr>
            <a:t>"The Danish version of the </a:t>
          </a:r>
          <a:r>
            <a:rPr lang="da-DK" sz="1500" b="0" i="0" kern="1200" dirty="0" err="1">
              <a:solidFill>
                <a:srgbClr val="555555"/>
              </a:solidFill>
              <a:effectLst/>
              <a:latin typeface="Lato"/>
            </a:rPr>
            <a:t>Functional</a:t>
          </a:r>
          <a:r>
            <a:rPr lang="da-DK" sz="1500" b="0" i="0" kern="1200" dirty="0">
              <a:solidFill>
                <a:srgbClr val="555555"/>
              </a:solidFill>
              <a:effectLst/>
              <a:latin typeface="Lato"/>
            </a:rPr>
            <a:t> </a:t>
          </a:r>
          <a:r>
            <a:rPr lang="da-DK" sz="1500" b="0" i="0" kern="1200" dirty="0" err="1">
              <a:solidFill>
                <a:srgbClr val="555555"/>
              </a:solidFill>
              <a:effectLst/>
              <a:latin typeface="Lato"/>
            </a:rPr>
            <a:t>Ambulation</a:t>
          </a:r>
          <a:r>
            <a:rPr lang="da-DK" sz="1500" b="0" i="0" kern="1200" dirty="0">
              <a:solidFill>
                <a:srgbClr val="555555"/>
              </a:solidFill>
              <a:effectLst/>
              <a:latin typeface="Lato"/>
            </a:rPr>
            <a:t> </a:t>
          </a:r>
          <a:r>
            <a:rPr lang="da-DK" sz="1500" b="0" i="0" kern="1200" dirty="0" err="1">
              <a:solidFill>
                <a:srgbClr val="555555"/>
              </a:solidFill>
              <a:effectLst/>
              <a:latin typeface="Lato"/>
            </a:rPr>
            <a:t>Categories</a:t>
          </a:r>
          <a:r>
            <a:rPr lang="da-DK" sz="1500" b="0" i="0" kern="1200" dirty="0">
              <a:solidFill>
                <a:srgbClr val="555555"/>
              </a:solidFill>
              <a:effectLst/>
              <a:latin typeface="Lato"/>
            </a:rPr>
            <a:t> (FAC)" (Neurologisk)</a:t>
          </a:r>
          <a:endParaRPr lang="da-DK" sz="1500" kern="1200" dirty="0"/>
        </a:p>
      </dsp:txBody>
      <dsp:txXfrm>
        <a:off x="31217" y="3628428"/>
        <a:ext cx="8673980" cy="577044"/>
      </dsp:txXfrm>
    </dsp:sp>
    <dsp:sp modelId="{0D10C9C0-EDA5-4741-B1D2-A2DD8D78F639}">
      <dsp:nvSpPr>
        <dsp:cNvPr id="0" name=""/>
        <dsp:cNvSpPr/>
      </dsp:nvSpPr>
      <dsp:spPr>
        <a:xfrm>
          <a:off x="0" y="4236689"/>
          <a:ext cx="873641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1"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da-DK" sz="1200" b="0" i="0" kern="1200" dirty="0">
              <a:solidFill>
                <a:srgbClr val="555555"/>
              </a:solidFill>
              <a:effectLst/>
              <a:latin typeface="Lato"/>
            </a:rPr>
            <a:t>Tilskud 37.400 kr.</a:t>
          </a:r>
          <a:endParaRPr lang="da-DK" sz="1200" kern="1200" dirty="0"/>
        </a:p>
      </dsp:txBody>
      <dsp:txXfrm>
        <a:off x="0" y="4236689"/>
        <a:ext cx="8736414" cy="248400"/>
      </dsp:txXfrm>
    </dsp:sp>
    <dsp:sp modelId="{12270725-CB3B-4EC6-9913-E0EC17123EBE}">
      <dsp:nvSpPr>
        <dsp:cNvPr id="0" name=""/>
        <dsp:cNvSpPr/>
      </dsp:nvSpPr>
      <dsp:spPr>
        <a:xfrm>
          <a:off x="0" y="4485089"/>
          <a:ext cx="8736414" cy="639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a-DK" sz="1500" b="0" i="0" kern="1200" dirty="0">
              <a:solidFill>
                <a:srgbClr val="555555"/>
              </a:solidFill>
              <a:effectLst/>
              <a:latin typeface="Lato"/>
            </a:rPr>
            <a:t>"National klinisk retningslinje for behandling af børn og unge 6-18 år med langvarige non-maligne smerter" (SMOF),</a:t>
          </a:r>
          <a:endParaRPr lang="da-DK" sz="1500" kern="1200" dirty="0"/>
        </a:p>
      </dsp:txBody>
      <dsp:txXfrm>
        <a:off x="31217" y="4516306"/>
        <a:ext cx="8673980" cy="577044"/>
      </dsp:txXfrm>
    </dsp:sp>
    <dsp:sp modelId="{1C04CA9E-CDEF-440C-9889-971C03D8626C}">
      <dsp:nvSpPr>
        <dsp:cNvPr id="0" name=""/>
        <dsp:cNvSpPr/>
      </dsp:nvSpPr>
      <dsp:spPr>
        <a:xfrm>
          <a:off x="0" y="5124567"/>
          <a:ext cx="873641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1" tIns="19050" rIns="106680" bIns="1905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da-DK" sz="1200" b="0" i="0" kern="1200" dirty="0">
              <a:solidFill>
                <a:srgbClr val="555555"/>
              </a:solidFill>
              <a:effectLst/>
              <a:latin typeface="Lato"/>
            </a:rPr>
            <a:t>Tilskud 13.800 kr.</a:t>
          </a:r>
          <a:endParaRPr lang="da-DK" sz="1200" kern="1200" dirty="0"/>
        </a:p>
      </dsp:txBody>
      <dsp:txXfrm>
        <a:off x="0" y="5124567"/>
        <a:ext cx="8736414" cy="24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8DF23-F719-4A3A-9F62-E4585F339B85}">
      <dsp:nvSpPr>
        <dsp:cNvPr id="0" name=""/>
        <dsp:cNvSpPr/>
      </dsp:nvSpPr>
      <dsp:spPr>
        <a:xfrm>
          <a:off x="0" y="5842"/>
          <a:ext cx="8479574"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a-DK" sz="3600" kern="1200" dirty="0">
              <a:effectLst/>
              <a:latin typeface="Arial" panose="020B0604020202020204" pitchFamily="34" charset="0"/>
              <a:ea typeface="Arial" panose="020B0604020202020204" pitchFamily="34" charset="0"/>
            </a:rPr>
            <a:t>Vi har i år i deltaget i møder med:</a:t>
          </a:r>
          <a:endParaRPr lang="da-DK" sz="3600" kern="1200" dirty="0"/>
        </a:p>
      </dsp:txBody>
      <dsp:txXfrm>
        <a:off x="53916" y="59758"/>
        <a:ext cx="8371742" cy="996648"/>
      </dsp:txXfrm>
    </dsp:sp>
    <dsp:sp modelId="{731FFF15-681E-423F-8107-8F86A142A43C}">
      <dsp:nvSpPr>
        <dsp:cNvPr id="0" name=""/>
        <dsp:cNvSpPr/>
      </dsp:nvSpPr>
      <dsp:spPr>
        <a:xfrm>
          <a:off x="0" y="1110322"/>
          <a:ext cx="8479574" cy="384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26" tIns="34290" rIns="192024" bIns="34290" numCol="1" spcCol="1270" anchor="t" anchorCtr="0">
          <a:noAutofit/>
        </a:bodyPr>
        <a:lstStyle/>
        <a:p>
          <a:pPr marL="228600" lvl="1" indent="-228600" algn="l" defTabSz="1200150">
            <a:lnSpc>
              <a:spcPct val="90000"/>
            </a:lnSpc>
            <a:spcBef>
              <a:spcPct val="0"/>
            </a:spcBef>
            <a:spcAft>
              <a:spcPct val="20000"/>
            </a:spcAft>
            <a:buChar char="•"/>
          </a:pPr>
          <a:endPar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endParaRPr>
        </a:p>
        <a:p>
          <a:pPr marL="228600" lvl="1" indent="-228600" algn="l" defTabSz="1200150">
            <a:lnSpc>
              <a:spcPct val="90000"/>
            </a:lnSpc>
            <a:spcBef>
              <a:spcPct val="0"/>
            </a:spcBef>
            <a:spcAft>
              <a:spcPct val="20000"/>
            </a:spcAft>
            <a:buChar char="•"/>
          </a:pPr>
          <a:r>
            <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rPr>
            <a:t>Dansk Selskab for Pædiatrisk Fysioterapi</a:t>
          </a:r>
        </a:p>
        <a:p>
          <a:pPr marL="228600" lvl="1" indent="-228600" algn="l" defTabSz="1200150">
            <a:lnSpc>
              <a:spcPct val="90000"/>
            </a:lnSpc>
            <a:spcBef>
              <a:spcPct val="0"/>
            </a:spcBef>
            <a:spcAft>
              <a:spcPct val="20000"/>
            </a:spcAft>
            <a:buChar char="•"/>
          </a:pPr>
          <a:r>
            <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rPr>
            <a:t>Dansk Selskab for Gerontologisk og Geriatrisk Fysioterapi</a:t>
          </a:r>
        </a:p>
        <a:p>
          <a:pPr marL="228600" lvl="1" indent="-228600" algn="l" defTabSz="1200150">
            <a:lnSpc>
              <a:spcPct val="90000"/>
            </a:lnSpc>
            <a:spcBef>
              <a:spcPct val="0"/>
            </a:spcBef>
            <a:spcAft>
              <a:spcPct val="20000"/>
            </a:spcAft>
            <a:buChar char="•"/>
          </a:pPr>
          <a:r>
            <a:rPr lang="da-DK" sz="2700" kern="1200" dirty="0">
              <a:solidFill>
                <a:prstClr val="black">
                  <a:hueOff val="0"/>
                  <a:satOff val="0"/>
                  <a:lumOff val="0"/>
                  <a:alphaOff val="0"/>
                </a:prstClr>
              </a:solidFill>
              <a:effectLst/>
              <a:latin typeface="Arial" panose="020B0604020202020204" pitchFamily="34" charset="0"/>
              <a:ea typeface="Arial" panose="020B0604020202020204" pitchFamily="34" charset="0"/>
              <a:cs typeface="+mn-cs"/>
            </a:rPr>
            <a:t>Dansk </a:t>
          </a:r>
          <a:r>
            <a:rPr lang="da-DK" sz="2700" kern="1200" dirty="0">
              <a:effectLst/>
              <a:latin typeface="Arial" panose="020B0604020202020204" pitchFamily="34" charset="0"/>
              <a:ea typeface="Arial" panose="020B0604020202020204" pitchFamily="34" charset="0"/>
            </a:rPr>
            <a:t>Selskab for Urologisk, Gynækologisk og </a:t>
          </a:r>
          <a:r>
            <a:rPr lang="da-DK" sz="2700" kern="1200" dirty="0" err="1">
              <a:effectLst/>
              <a:latin typeface="Arial" panose="020B0604020202020204" pitchFamily="34" charset="0"/>
              <a:ea typeface="Arial" panose="020B0604020202020204" pitchFamily="34" charset="0"/>
            </a:rPr>
            <a:t>Obstretrisk</a:t>
          </a:r>
          <a:r>
            <a:rPr lang="da-DK" sz="2700" kern="1200" dirty="0">
              <a:effectLst/>
              <a:latin typeface="Arial" panose="020B0604020202020204" pitchFamily="34" charset="0"/>
              <a:ea typeface="Arial" panose="020B0604020202020204" pitchFamily="34" charset="0"/>
            </a:rPr>
            <a:t> Fysioterapi</a:t>
          </a:r>
          <a:endParaRPr lang="da-DK" sz="2700" kern="1200" dirty="0"/>
        </a:p>
        <a:p>
          <a:pPr marL="228600" lvl="1" indent="-228600" algn="l" defTabSz="1200150">
            <a:lnSpc>
              <a:spcPct val="90000"/>
            </a:lnSpc>
            <a:spcBef>
              <a:spcPct val="0"/>
            </a:spcBef>
            <a:spcAft>
              <a:spcPct val="20000"/>
            </a:spcAft>
            <a:buChar char="•"/>
          </a:pPr>
          <a:r>
            <a:rPr lang="da-DK" sz="2700" kern="1200" dirty="0">
              <a:effectLst/>
              <a:latin typeface="Arial" panose="020B0604020202020204" pitchFamily="34" charset="0"/>
              <a:ea typeface="Arial" panose="020B0604020202020204" pitchFamily="34" charset="0"/>
            </a:rPr>
            <a:t>Dansk Selskab for Neurologisk Fysioterapi</a:t>
          </a:r>
          <a:endParaRPr lang="da-DK" sz="2700" kern="1200" dirty="0"/>
        </a:p>
        <a:p>
          <a:pPr marL="228600" lvl="1" indent="-228600" algn="l" defTabSz="1200150">
            <a:lnSpc>
              <a:spcPct val="90000"/>
            </a:lnSpc>
            <a:spcBef>
              <a:spcPct val="0"/>
            </a:spcBef>
            <a:spcAft>
              <a:spcPct val="20000"/>
            </a:spcAft>
            <a:buChar char="•"/>
          </a:pPr>
          <a:r>
            <a:rPr lang="da-DK" sz="2700" kern="1200" dirty="0">
              <a:effectLst/>
              <a:latin typeface="Arial" panose="020B0604020202020204" pitchFamily="34" charset="0"/>
              <a:ea typeface="Arial" panose="020B0604020202020204" pitchFamily="34" charset="0"/>
            </a:rPr>
            <a:t>Dansk Selskab for Sportsfysioterapi</a:t>
          </a:r>
          <a:endParaRPr lang="da-DK" sz="2700" kern="1200" dirty="0"/>
        </a:p>
        <a:p>
          <a:pPr marL="228600" lvl="1" indent="-228600" algn="l" defTabSz="1200150">
            <a:lnSpc>
              <a:spcPct val="90000"/>
            </a:lnSpc>
            <a:spcBef>
              <a:spcPct val="0"/>
            </a:spcBef>
            <a:spcAft>
              <a:spcPct val="20000"/>
            </a:spcAft>
            <a:buChar char="•"/>
          </a:pPr>
          <a:r>
            <a:rPr lang="da-DK" sz="2700" kern="1200" dirty="0">
              <a:effectLst/>
              <a:latin typeface="Arial" panose="020B0604020202020204" pitchFamily="34" charset="0"/>
              <a:ea typeface="Arial" panose="020B0604020202020204" pitchFamily="34" charset="0"/>
            </a:rPr>
            <a:t>SMOF</a:t>
          </a:r>
          <a:endParaRPr lang="da-DK" sz="2700" kern="1200" dirty="0"/>
        </a:p>
      </dsp:txBody>
      <dsp:txXfrm>
        <a:off x="0" y="1110322"/>
        <a:ext cx="8479574" cy="3847095"/>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D1492B2-13F6-4BD2-BF18-5D0709DB654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aa-ET"/>
          </a:p>
        </p:txBody>
      </p:sp>
      <p:sp>
        <p:nvSpPr>
          <p:cNvPr id="3" name="Pladsholder til dato 2">
            <a:extLst>
              <a:ext uri="{FF2B5EF4-FFF2-40B4-BE49-F238E27FC236}">
                <a16:creationId xmlns:a16="http://schemas.microsoft.com/office/drawing/2014/main" id="{D65476C9-6824-4CF0-9CAA-4E0C2804403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05B51A-ECCB-4F1A-A17D-61C05DCD8FFA}" type="datetimeFigureOut">
              <a:rPr lang="aa-ET" smtClean="0"/>
              <a:t>06/16/2021</a:t>
            </a:fld>
            <a:endParaRPr lang="aa-ET"/>
          </a:p>
        </p:txBody>
      </p:sp>
      <p:sp>
        <p:nvSpPr>
          <p:cNvPr id="4" name="Pladsholder til sidefod 3">
            <a:extLst>
              <a:ext uri="{FF2B5EF4-FFF2-40B4-BE49-F238E27FC236}">
                <a16:creationId xmlns:a16="http://schemas.microsoft.com/office/drawing/2014/main" id="{69BC2959-5D8C-473D-ADC3-8A5BE1AEB4C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aa-ET"/>
          </a:p>
        </p:txBody>
      </p:sp>
      <p:sp>
        <p:nvSpPr>
          <p:cNvPr id="5" name="Pladsholder til slidenummer 4">
            <a:extLst>
              <a:ext uri="{FF2B5EF4-FFF2-40B4-BE49-F238E27FC236}">
                <a16:creationId xmlns:a16="http://schemas.microsoft.com/office/drawing/2014/main" id="{FC864CCA-317C-4E20-AB2E-A5C52A07800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76A253C-FA42-4AA6-B226-F9D29598E858}" type="slidenum">
              <a:rPr lang="aa-ET" smtClean="0"/>
              <a:t>‹nr.›</a:t>
            </a:fld>
            <a:endParaRPr lang="aa-ET"/>
          </a:p>
        </p:txBody>
      </p:sp>
    </p:spTree>
    <p:extLst>
      <p:ext uri="{BB962C8B-B14F-4D97-AF65-F5344CB8AC3E}">
        <p14:creationId xmlns:p14="http://schemas.microsoft.com/office/powerpoint/2010/main" val="232396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aa-ET"/>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0F7545-9A10-46A2-9D3E-C2B482D7ADAD}" type="datetimeFigureOut">
              <a:rPr lang="aa-ET" smtClean="0"/>
              <a:t>06/16/2021</a:t>
            </a:fld>
            <a:endParaRPr lang="aa-ET"/>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aa-ET"/>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aa-ET"/>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aa-ET"/>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AF0AEE-6DEF-4680-9996-F8D79B52FFE1}" type="slidenum">
              <a:rPr lang="aa-ET" smtClean="0"/>
              <a:t>‹nr.›</a:t>
            </a:fld>
            <a:endParaRPr lang="aa-ET"/>
          </a:p>
        </p:txBody>
      </p:sp>
    </p:spTree>
    <p:extLst>
      <p:ext uri="{BB962C8B-B14F-4D97-AF65-F5344CB8AC3E}">
        <p14:creationId xmlns:p14="http://schemas.microsoft.com/office/powerpoint/2010/main" val="402079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555555"/>
                </a:solidFill>
                <a:effectLst/>
                <a:latin typeface="Lato"/>
              </a:rPr>
              <a:t>Siden lancering af puljen har DSF godkendt 6 ansøgninger til følgende projekter:</a:t>
            </a:r>
          </a:p>
          <a:p>
            <a:endParaRPr lang="da-DK" dirty="0"/>
          </a:p>
        </p:txBody>
      </p:sp>
      <p:sp>
        <p:nvSpPr>
          <p:cNvPr id="4" name="Pladsholder til slidenummer 3"/>
          <p:cNvSpPr>
            <a:spLocks noGrp="1"/>
          </p:cNvSpPr>
          <p:nvPr>
            <p:ph type="sldNum" sz="quarter" idx="5"/>
          </p:nvPr>
        </p:nvSpPr>
        <p:spPr/>
        <p:txBody>
          <a:bodyPr/>
          <a:lstStyle/>
          <a:p>
            <a:fld id="{34AF0AEE-6DEF-4680-9996-F8D79B52FFE1}" type="slidenum">
              <a:rPr lang="aa-ET" smtClean="0"/>
              <a:t>6</a:t>
            </a:fld>
            <a:endParaRPr lang="aa-ET"/>
          </a:p>
        </p:txBody>
      </p:sp>
    </p:spTree>
    <p:extLst>
      <p:ext uri="{BB962C8B-B14F-4D97-AF65-F5344CB8AC3E}">
        <p14:creationId xmlns:p14="http://schemas.microsoft.com/office/powerpoint/2010/main" val="344270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Oplever positiv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Arial" panose="020B0604020202020204" pitchFamily="34" charset="0"/>
              </a:rPr>
              <a:t>Flere giver udtryk for, at tilliden til </a:t>
            </a:r>
            <a:r>
              <a:rPr lang="da-DK" sz="1800" dirty="0" err="1">
                <a:effectLst/>
                <a:latin typeface="Arial" panose="020B0604020202020204" pitchFamily="34" charset="0"/>
                <a:ea typeface="Arial" panose="020B0604020202020204" pitchFamily="34" charset="0"/>
                <a:cs typeface="Arial" panose="020B0604020202020204" pitchFamily="34" charset="0"/>
              </a:rPr>
              <a:t>DSF’s</a:t>
            </a:r>
            <a:r>
              <a:rPr lang="da-DK" sz="1800" dirty="0">
                <a:effectLst/>
                <a:latin typeface="Arial" panose="020B0604020202020204" pitchFamily="34" charset="0"/>
                <a:ea typeface="Arial" panose="020B0604020202020204" pitchFamily="34" charset="0"/>
                <a:cs typeface="Arial" panose="020B0604020202020204" pitchFamily="34" charset="0"/>
              </a:rPr>
              <a:t> arbejde betyder, at der frigøres tid og kræfter til, at selskaberne alene kan fokusere på at udvikle fagligheden indenfor deres specialer. Endvidere oplever selskaberne også, at der er en form for rød tråd i arbejdet og at de ikke står alene, men tværtimod kan se perspektiver i samarbejder på tværs af selskaber.</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34AF0AEE-6DEF-4680-9996-F8D79B52FFE1}" type="slidenum">
              <a:rPr lang="aa-ET" smtClean="0"/>
              <a:t>7</a:t>
            </a:fld>
            <a:endParaRPr lang="aa-ET"/>
          </a:p>
        </p:txBody>
      </p:sp>
    </p:spTree>
    <p:extLst>
      <p:ext uri="{BB962C8B-B14F-4D97-AF65-F5344CB8AC3E}">
        <p14:creationId xmlns:p14="http://schemas.microsoft.com/office/powerpoint/2010/main" val="6459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Speak: JA behovet er større end nogensinde – men det er potentialet også! EBP / forskning  </a:t>
            </a:r>
            <a:r>
              <a:rPr lang="da-DK" dirty="0" err="1"/>
              <a:t>tværproff</a:t>
            </a:r>
            <a:r>
              <a:rPr lang="da-DK" dirty="0"/>
              <a:t> samarbejdskompetencer  / stærke selskaber / samarbejdende selskaber / DSF / generelt stærkt fagligt fokus. Er vi under pres? JA!</a:t>
            </a:r>
          </a:p>
          <a:p>
            <a:endParaRPr lang="da-DK" dirty="0"/>
          </a:p>
        </p:txBody>
      </p:sp>
      <p:sp>
        <p:nvSpPr>
          <p:cNvPr id="4" name="Pladsholder til slidenummer 3"/>
          <p:cNvSpPr>
            <a:spLocks noGrp="1"/>
          </p:cNvSpPr>
          <p:nvPr>
            <p:ph type="sldNum" sz="quarter" idx="5"/>
          </p:nvPr>
        </p:nvSpPr>
        <p:spPr/>
        <p:txBody>
          <a:bodyPr/>
          <a:lstStyle/>
          <a:p>
            <a:fld id="{34AF0AEE-6DEF-4680-9996-F8D79B52FFE1}" type="slidenum">
              <a:rPr lang="en-DK" smtClean="0"/>
              <a:t>9</a:t>
            </a:fld>
            <a:endParaRPr lang="en-DK"/>
          </a:p>
        </p:txBody>
      </p:sp>
    </p:spTree>
    <p:extLst>
      <p:ext uri="{BB962C8B-B14F-4D97-AF65-F5344CB8AC3E}">
        <p14:creationId xmlns:p14="http://schemas.microsoft.com/office/powerpoint/2010/main" val="262105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aa-ET" dirty="0"/>
          </a:p>
        </p:txBody>
      </p:sp>
      <p:sp>
        <p:nvSpPr>
          <p:cNvPr id="4" name="Pladsholder til slidenummer 3"/>
          <p:cNvSpPr>
            <a:spLocks noGrp="1"/>
          </p:cNvSpPr>
          <p:nvPr>
            <p:ph type="sldNum" sz="quarter" idx="5"/>
          </p:nvPr>
        </p:nvSpPr>
        <p:spPr/>
        <p:txBody>
          <a:bodyPr/>
          <a:lstStyle/>
          <a:p>
            <a:fld id="{34AF0AEE-6DEF-4680-9996-F8D79B52FFE1}" type="slidenum">
              <a:rPr lang="aa-ET" smtClean="0"/>
              <a:t>11</a:t>
            </a:fld>
            <a:endParaRPr lang="aa-ET"/>
          </a:p>
        </p:txBody>
      </p:sp>
    </p:spTree>
    <p:extLst>
      <p:ext uri="{BB962C8B-B14F-4D97-AF65-F5344CB8AC3E}">
        <p14:creationId xmlns:p14="http://schemas.microsoft.com/office/powerpoint/2010/main" val="346329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ER STYR PÅ DET INTERNE……..Men hvor er bumpene på vejen?</a:t>
            </a:r>
          </a:p>
          <a:p>
            <a:endParaRPr lang="da-DK" dirty="0"/>
          </a:p>
        </p:txBody>
      </p:sp>
      <p:sp>
        <p:nvSpPr>
          <p:cNvPr id="4" name="Pladsholder til slidenummer 3"/>
          <p:cNvSpPr>
            <a:spLocks noGrp="1"/>
          </p:cNvSpPr>
          <p:nvPr>
            <p:ph type="sldNum" sz="quarter" idx="5"/>
          </p:nvPr>
        </p:nvSpPr>
        <p:spPr/>
        <p:txBody>
          <a:bodyPr/>
          <a:lstStyle/>
          <a:p>
            <a:fld id="{34AF0AEE-6DEF-4680-9996-F8D79B52FFE1}" type="slidenum">
              <a:rPr lang="en-DK" smtClean="0"/>
              <a:t>13</a:t>
            </a:fld>
            <a:endParaRPr lang="en-DK"/>
          </a:p>
        </p:txBody>
      </p:sp>
    </p:spTree>
    <p:extLst>
      <p:ext uri="{BB962C8B-B14F-4D97-AF65-F5344CB8AC3E}">
        <p14:creationId xmlns:p14="http://schemas.microsoft.com/office/powerpoint/2010/main" val="289441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261409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266336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145270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01F1AEFD-A633-434F-8995-21C4A7557E9D}"/>
              </a:ext>
            </a:extLst>
          </p:cNvPr>
          <p:cNvSpPr/>
          <p:nvPr userDrawn="1"/>
        </p:nvSpPr>
        <p:spPr>
          <a:xfrm>
            <a:off x="0" y="1525576"/>
            <a:ext cx="12192000" cy="5332424"/>
          </a:xfrm>
          <a:prstGeom prst="rect">
            <a:avLst/>
          </a:prstGeom>
          <a:solidFill>
            <a:srgbClr val="79B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mj-lt"/>
            </a:endParaRPr>
          </a:p>
        </p:txBody>
      </p:sp>
      <p:pic>
        <p:nvPicPr>
          <p:cNvPr id="16" name="Picture 3" descr="C:\Users\moe\Dropbox\SEKRETARIAT - DSF\Kommunikation\Logo&amp;design&amp;brevpapir\DSF-LOGO1.png">
            <a:extLst>
              <a:ext uri="{FF2B5EF4-FFF2-40B4-BE49-F238E27FC236}">
                <a16:creationId xmlns:a16="http://schemas.microsoft.com/office/drawing/2014/main" id="{14FBBA6F-7D42-455A-9D22-03545110232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71054" y="279264"/>
            <a:ext cx="1652023" cy="1004913"/>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a:extLst>
              <a:ext uri="{FF2B5EF4-FFF2-40B4-BE49-F238E27FC236}">
                <a16:creationId xmlns:a16="http://schemas.microsoft.com/office/drawing/2014/main" id="{F046735C-4645-47C0-93FE-CC2DDA903FE9}"/>
              </a:ext>
            </a:extLst>
          </p:cNvPr>
          <p:cNvSpPr>
            <a:spLocks noGrp="1"/>
          </p:cNvSpPr>
          <p:nvPr>
            <p:ph type="title" hasCustomPrompt="1"/>
          </p:nvPr>
        </p:nvSpPr>
        <p:spPr>
          <a:xfrm>
            <a:off x="653560" y="118940"/>
            <a:ext cx="10515600" cy="1325563"/>
          </a:xfrm>
        </p:spPr>
        <p:txBody>
          <a:bodyPr/>
          <a:lstStyle>
            <a:lvl1pPr>
              <a:defRPr>
                <a:latin typeface="+mj-lt"/>
              </a:defRPr>
            </a:lvl1pPr>
          </a:lstStyle>
          <a:p>
            <a:r>
              <a:rPr lang="da-DK" b="1" cap="all" dirty="0"/>
              <a:t> </a:t>
            </a:r>
            <a:endParaRPr lang="x-none" cap="all" dirty="0"/>
          </a:p>
        </p:txBody>
      </p:sp>
      <p:pic>
        <p:nvPicPr>
          <p:cNvPr id="18" name="Billede 17">
            <a:extLst>
              <a:ext uri="{FF2B5EF4-FFF2-40B4-BE49-F238E27FC236}">
                <a16:creationId xmlns:a16="http://schemas.microsoft.com/office/drawing/2014/main" id="{14234A80-D499-4241-8022-533B9735F286}"/>
              </a:ext>
            </a:extLst>
          </p:cNvPr>
          <p:cNvPicPr>
            <a:picLocks noChangeAspect="1"/>
          </p:cNvPicPr>
          <p:nvPr userDrawn="1"/>
        </p:nvPicPr>
        <p:blipFill rotWithShape="1">
          <a:blip r:embed="rId3">
            <a:clrChange>
              <a:clrFrom>
                <a:srgbClr val="FFFFFF"/>
              </a:clrFrom>
              <a:clrTo>
                <a:srgbClr val="FFFFFF">
                  <a:alpha val="0"/>
                </a:srgbClr>
              </a:clrTo>
            </a:clrChange>
          </a:blip>
          <a:srcRect l="58844" r="665"/>
          <a:stretch/>
        </p:blipFill>
        <p:spPr>
          <a:xfrm flipH="1">
            <a:off x="9829799" y="3314722"/>
            <a:ext cx="2319336" cy="3679945"/>
          </a:xfrm>
          <a:prstGeom prst="rect">
            <a:avLst/>
          </a:prstGeom>
        </p:spPr>
      </p:pic>
      <p:cxnSp>
        <p:nvCxnSpPr>
          <p:cNvPr id="20" name="Lige forbindelse 19">
            <a:extLst>
              <a:ext uri="{FF2B5EF4-FFF2-40B4-BE49-F238E27FC236}">
                <a16:creationId xmlns:a16="http://schemas.microsoft.com/office/drawing/2014/main" id="{9F04EB18-623A-4E65-83A9-732871728423}"/>
              </a:ext>
            </a:extLst>
          </p:cNvPr>
          <p:cNvCxnSpPr/>
          <p:nvPr userDrawn="1"/>
        </p:nvCxnSpPr>
        <p:spPr>
          <a:xfrm>
            <a:off x="0" y="1525576"/>
            <a:ext cx="12192000" cy="0"/>
          </a:xfrm>
          <a:prstGeom prst="line">
            <a:avLst/>
          </a:prstGeom>
          <a:ln w="76200">
            <a:solidFill>
              <a:srgbClr val="97733F"/>
            </a:solidFill>
          </a:ln>
        </p:spPr>
        <p:style>
          <a:lnRef idx="1">
            <a:schemeClr val="accent1"/>
          </a:lnRef>
          <a:fillRef idx="0">
            <a:schemeClr val="accent1"/>
          </a:fillRef>
          <a:effectRef idx="0">
            <a:schemeClr val="accent1"/>
          </a:effectRef>
          <a:fontRef idx="minor">
            <a:schemeClr val="tx1"/>
          </a:fontRef>
        </p:style>
      </p:cxnSp>
      <p:pic>
        <p:nvPicPr>
          <p:cNvPr id="21" name="Billede 20">
            <a:extLst>
              <a:ext uri="{FF2B5EF4-FFF2-40B4-BE49-F238E27FC236}">
                <a16:creationId xmlns:a16="http://schemas.microsoft.com/office/drawing/2014/main" id="{0B2ABAE8-A920-4EC1-B698-5B7A24C44693}"/>
              </a:ext>
            </a:extLst>
          </p:cNvPr>
          <p:cNvPicPr>
            <a:picLocks noChangeAspect="1"/>
          </p:cNvPicPr>
          <p:nvPr userDrawn="1"/>
        </p:nvPicPr>
        <p:blipFill>
          <a:blip r:embed="rId4">
            <a:clrChange>
              <a:clrFrom>
                <a:srgbClr val="79B5C9"/>
              </a:clrFrom>
              <a:clrTo>
                <a:srgbClr val="79B5C9">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68308" y="3057875"/>
            <a:ext cx="668157" cy="661269"/>
          </a:xfrm>
          <a:prstGeom prst="rect">
            <a:avLst/>
          </a:prstGeom>
        </p:spPr>
      </p:pic>
      <p:pic>
        <p:nvPicPr>
          <p:cNvPr id="22" name="Billede 21">
            <a:extLst>
              <a:ext uri="{FF2B5EF4-FFF2-40B4-BE49-F238E27FC236}">
                <a16:creationId xmlns:a16="http://schemas.microsoft.com/office/drawing/2014/main" id="{B4A5F4D1-83FD-49F8-942C-30E62ACCD764}"/>
              </a:ext>
            </a:extLst>
          </p:cNvPr>
          <p:cNvPicPr>
            <a:picLocks noChangeAspect="1"/>
          </p:cNvPicPr>
          <p:nvPr userDrawn="1"/>
        </p:nvPicPr>
        <p:blipFill rotWithShape="1">
          <a:blip r:embed="rId4">
            <a:clrChange>
              <a:clrFrom>
                <a:srgbClr val="79B5C9"/>
              </a:clrFrom>
              <a:clrTo>
                <a:srgbClr val="79B5C9">
                  <a:alpha val="0"/>
                </a:srgbClr>
              </a:clrTo>
            </a:clrChange>
            <a:duotone>
              <a:prstClr val="black"/>
              <a:srgbClr val="97733F">
                <a:tint val="45000"/>
                <a:satMod val="400000"/>
              </a:srgbClr>
            </a:duotone>
            <a:extLst>
              <a:ext uri="{BEBA8EAE-BF5A-486C-A8C5-ECC9F3942E4B}">
                <a14:imgProps xmlns:a14="http://schemas.microsoft.com/office/drawing/2010/main">
                  <a14:imgLayer r:embed="rId5">
                    <a14:imgEffect>
                      <a14:sharpenSoften amount="-50000"/>
                    </a14:imgEffect>
                  </a14:imgLayer>
                </a14:imgProps>
              </a:ext>
            </a:extLst>
          </a:blip>
          <a:srcRect l="30433" r="1"/>
          <a:stretch/>
        </p:blipFill>
        <p:spPr>
          <a:xfrm>
            <a:off x="-9301" y="2053533"/>
            <a:ext cx="937558" cy="1333838"/>
          </a:xfrm>
          <a:prstGeom prst="rect">
            <a:avLst/>
          </a:prstGeom>
        </p:spPr>
      </p:pic>
    </p:spTree>
    <p:extLst>
      <p:ext uri="{BB962C8B-B14F-4D97-AF65-F5344CB8AC3E}">
        <p14:creationId xmlns:p14="http://schemas.microsoft.com/office/powerpoint/2010/main" val="186788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01F1AEFD-A633-434F-8995-21C4A7557E9D}"/>
              </a:ext>
            </a:extLst>
          </p:cNvPr>
          <p:cNvSpPr/>
          <p:nvPr userDrawn="1"/>
        </p:nvSpPr>
        <p:spPr>
          <a:xfrm>
            <a:off x="0" y="1525576"/>
            <a:ext cx="12192000" cy="5332424"/>
          </a:xfrm>
          <a:prstGeom prst="rect">
            <a:avLst/>
          </a:prstGeom>
          <a:solidFill>
            <a:srgbClr val="79B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mj-lt"/>
            </a:endParaRPr>
          </a:p>
        </p:txBody>
      </p:sp>
      <p:pic>
        <p:nvPicPr>
          <p:cNvPr id="16" name="Picture 3" descr="C:\Users\moe\Dropbox\SEKRETARIAT - DSF\Kommunikation\Logo&amp;design&amp;brevpapir\DSF-LOGO1.png">
            <a:extLst>
              <a:ext uri="{FF2B5EF4-FFF2-40B4-BE49-F238E27FC236}">
                <a16:creationId xmlns:a16="http://schemas.microsoft.com/office/drawing/2014/main" id="{14FBBA6F-7D42-455A-9D22-03545110232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71054" y="279264"/>
            <a:ext cx="1652023" cy="1004913"/>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a:extLst>
              <a:ext uri="{FF2B5EF4-FFF2-40B4-BE49-F238E27FC236}">
                <a16:creationId xmlns:a16="http://schemas.microsoft.com/office/drawing/2014/main" id="{F046735C-4645-47C0-93FE-CC2DDA903FE9}"/>
              </a:ext>
            </a:extLst>
          </p:cNvPr>
          <p:cNvSpPr>
            <a:spLocks noGrp="1"/>
          </p:cNvSpPr>
          <p:nvPr>
            <p:ph type="title" hasCustomPrompt="1"/>
          </p:nvPr>
        </p:nvSpPr>
        <p:spPr>
          <a:xfrm>
            <a:off x="653560" y="118940"/>
            <a:ext cx="10515600" cy="1325563"/>
          </a:xfrm>
        </p:spPr>
        <p:txBody>
          <a:bodyPr/>
          <a:lstStyle>
            <a:lvl1pPr>
              <a:defRPr>
                <a:latin typeface="+mj-lt"/>
              </a:defRPr>
            </a:lvl1pPr>
          </a:lstStyle>
          <a:p>
            <a:r>
              <a:rPr lang="da-DK" b="1" cap="all" dirty="0"/>
              <a:t> </a:t>
            </a:r>
            <a:endParaRPr lang="x-none" cap="all" dirty="0"/>
          </a:p>
        </p:txBody>
      </p:sp>
      <p:pic>
        <p:nvPicPr>
          <p:cNvPr id="18" name="Billede 17">
            <a:extLst>
              <a:ext uri="{FF2B5EF4-FFF2-40B4-BE49-F238E27FC236}">
                <a16:creationId xmlns:a16="http://schemas.microsoft.com/office/drawing/2014/main" id="{14234A80-D499-4241-8022-533B9735F286}"/>
              </a:ext>
            </a:extLst>
          </p:cNvPr>
          <p:cNvPicPr>
            <a:picLocks noChangeAspect="1"/>
          </p:cNvPicPr>
          <p:nvPr userDrawn="1"/>
        </p:nvPicPr>
        <p:blipFill rotWithShape="1">
          <a:blip r:embed="rId3">
            <a:clrChange>
              <a:clrFrom>
                <a:srgbClr val="FFFFFF"/>
              </a:clrFrom>
              <a:clrTo>
                <a:srgbClr val="FFFFFF">
                  <a:alpha val="0"/>
                </a:srgbClr>
              </a:clrTo>
            </a:clrChange>
          </a:blip>
          <a:srcRect l="58844" r="665"/>
          <a:stretch/>
        </p:blipFill>
        <p:spPr>
          <a:xfrm flipH="1">
            <a:off x="9829799" y="3314722"/>
            <a:ext cx="2319336" cy="3679945"/>
          </a:xfrm>
          <a:prstGeom prst="rect">
            <a:avLst/>
          </a:prstGeom>
        </p:spPr>
      </p:pic>
      <p:cxnSp>
        <p:nvCxnSpPr>
          <p:cNvPr id="20" name="Lige forbindelse 19">
            <a:extLst>
              <a:ext uri="{FF2B5EF4-FFF2-40B4-BE49-F238E27FC236}">
                <a16:creationId xmlns:a16="http://schemas.microsoft.com/office/drawing/2014/main" id="{9F04EB18-623A-4E65-83A9-732871728423}"/>
              </a:ext>
            </a:extLst>
          </p:cNvPr>
          <p:cNvCxnSpPr/>
          <p:nvPr userDrawn="1"/>
        </p:nvCxnSpPr>
        <p:spPr>
          <a:xfrm>
            <a:off x="0" y="1525576"/>
            <a:ext cx="12192000" cy="0"/>
          </a:xfrm>
          <a:prstGeom prst="line">
            <a:avLst/>
          </a:prstGeom>
          <a:ln w="76200">
            <a:solidFill>
              <a:srgbClr val="97733F"/>
            </a:solidFill>
          </a:ln>
        </p:spPr>
        <p:style>
          <a:lnRef idx="1">
            <a:schemeClr val="accent1"/>
          </a:lnRef>
          <a:fillRef idx="0">
            <a:schemeClr val="accent1"/>
          </a:fillRef>
          <a:effectRef idx="0">
            <a:schemeClr val="accent1"/>
          </a:effectRef>
          <a:fontRef idx="minor">
            <a:schemeClr val="tx1"/>
          </a:fontRef>
        </p:style>
      </p:cxnSp>
      <p:pic>
        <p:nvPicPr>
          <p:cNvPr id="21" name="Billede 20">
            <a:extLst>
              <a:ext uri="{FF2B5EF4-FFF2-40B4-BE49-F238E27FC236}">
                <a16:creationId xmlns:a16="http://schemas.microsoft.com/office/drawing/2014/main" id="{0B2ABAE8-A920-4EC1-B698-5B7A24C44693}"/>
              </a:ext>
            </a:extLst>
          </p:cNvPr>
          <p:cNvPicPr>
            <a:picLocks noChangeAspect="1"/>
          </p:cNvPicPr>
          <p:nvPr userDrawn="1"/>
        </p:nvPicPr>
        <p:blipFill>
          <a:blip r:embed="rId4">
            <a:clrChange>
              <a:clrFrom>
                <a:srgbClr val="79B5C9"/>
              </a:clrFrom>
              <a:clrTo>
                <a:srgbClr val="79B5C9">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68308" y="3057875"/>
            <a:ext cx="668157" cy="661269"/>
          </a:xfrm>
          <a:prstGeom prst="rect">
            <a:avLst/>
          </a:prstGeom>
        </p:spPr>
      </p:pic>
      <p:pic>
        <p:nvPicPr>
          <p:cNvPr id="22" name="Billede 21">
            <a:extLst>
              <a:ext uri="{FF2B5EF4-FFF2-40B4-BE49-F238E27FC236}">
                <a16:creationId xmlns:a16="http://schemas.microsoft.com/office/drawing/2014/main" id="{B4A5F4D1-83FD-49F8-942C-30E62ACCD764}"/>
              </a:ext>
            </a:extLst>
          </p:cNvPr>
          <p:cNvPicPr>
            <a:picLocks noChangeAspect="1"/>
          </p:cNvPicPr>
          <p:nvPr userDrawn="1"/>
        </p:nvPicPr>
        <p:blipFill rotWithShape="1">
          <a:blip r:embed="rId4">
            <a:clrChange>
              <a:clrFrom>
                <a:srgbClr val="79B5C9"/>
              </a:clrFrom>
              <a:clrTo>
                <a:srgbClr val="79B5C9">
                  <a:alpha val="0"/>
                </a:srgbClr>
              </a:clrTo>
            </a:clrChange>
            <a:duotone>
              <a:prstClr val="black"/>
              <a:srgbClr val="97733F">
                <a:tint val="45000"/>
                <a:satMod val="400000"/>
              </a:srgbClr>
            </a:duotone>
            <a:extLst>
              <a:ext uri="{BEBA8EAE-BF5A-486C-A8C5-ECC9F3942E4B}">
                <a14:imgProps xmlns:a14="http://schemas.microsoft.com/office/drawing/2010/main">
                  <a14:imgLayer r:embed="rId5">
                    <a14:imgEffect>
                      <a14:sharpenSoften amount="-50000"/>
                    </a14:imgEffect>
                  </a14:imgLayer>
                </a14:imgProps>
              </a:ext>
            </a:extLst>
          </a:blip>
          <a:srcRect l="30433" r="1"/>
          <a:stretch/>
        </p:blipFill>
        <p:spPr>
          <a:xfrm>
            <a:off x="-9301" y="2053533"/>
            <a:ext cx="937558" cy="1333838"/>
          </a:xfrm>
          <a:prstGeom prst="rect">
            <a:avLst/>
          </a:prstGeom>
        </p:spPr>
      </p:pic>
    </p:spTree>
    <p:extLst>
      <p:ext uri="{BB962C8B-B14F-4D97-AF65-F5344CB8AC3E}">
        <p14:creationId xmlns:p14="http://schemas.microsoft.com/office/powerpoint/2010/main" val="203015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134311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271129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410649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350444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34291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172068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27881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A70AD52B-7713-41F1-90C0-2AC7B72A1203}" type="datetimeFigureOut">
              <a:rPr lang="da-DK" smtClean="0"/>
              <a:t>16-06-2021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5BFCD43-BD0B-421B-8E4E-E9D4E15F69C3}" type="slidenum">
              <a:rPr lang="da-DK" smtClean="0"/>
              <a:t>‹nr.›</a:t>
            </a:fld>
            <a:endParaRPr lang="da-DK" dirty="0"/>
          </a:p>
        </p:txBody>
      </p:sp>
    </p:spTree>
    <p:extLst>
      <p:ext uri="{BB962C8B-B14F-4D97-AF65-F5344CB8AC3E}">
        <p14:creationId xmlns:p14="http://schemas.microsoft.com/office/powerpoint/2010/main" val="169645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AD52B-7713-41F1-90C0-2AC7B72A1203}" type="datetimeFigureOut">
              <a:rPr lang="da-DK" smtClean="0"/>
              <a:t>16-06-2021</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FCD43-BD0B-421B-8E4E-E9D4E15F69C3}" type="slidenum">
              <a:rPr lang="da-DK" smtClean="0"/>
              <a:t>‹nr.›</a:t>
            </a:fld>
            <a:endParaRPr lang="da-DK" dirty="0"/>
          </a:p>
        </p:txBody>
      </p:sp>
    </p:spTree>
    <p:extLst>
      <p:ext uri="{BB962C8B-B14F-4D97-AF65-F5344CB8AC3E}">
        <p14:creationId xmlns:p14="http://schemas.microsoft.com/office/powerpoint/2010/main" val="3622682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svg"/><Relationship Id="rId11" Type="http://schemas.openxmlformats.org/officeDocument/2006/relationships/diagramQuickStyle" Target="../diagrams/quickStyle4.xml"/><Relationship Id="rId5" Type="http://schemas.openxmlformats.org/officeDocument/2006/relationships/image" Target="../media/image20.png"/><Relationship Id="rId10" Type="http://schemas.openxmlformats.org/officeDocument/2006/relationships/diagramLayout" Target="../diagrams/layout4.xml"/><Relationship Id="rId4" Type="http://schemas.openxmlformats.org/officeDocument/2006/relationships/image" Target="../media/image19.svg"/><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176728-08AA-474F-B458-8ED71040E298}"/>
              </a:ext>
            </a:extLst>
          </p:cNvPr>
          <p:cNvSpPr/>
          <p:nvPr/>
        </p:nvSpPr>
        <p:spPr>
          <a:xfrm>
            <a:off x="0" y="1525576"/>
            <a:ext cx="12192000" cy="5332424"/>
          </a:xfrm>
          <a:prstGeom prst="rect">
            <a:avLst/>
          </a:prstGeom>
          <a:solidFill>
            <a:srgbClr val="79B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mj-lt"/>
            </a:endParaRPr>
          </a:p>
        </p:txBody>
      </p:sp>
      <p:pic>
        <p:nvPicPr>
          <p:cNvPr id="44" name="Billede 43">
            <a:extLst>
              <a:ext uri="{FF2B5EF4-FFF2-40B4-BE49-F238E27FC236}">
                <a16:creationId xmlns:a16="http://schemas.microsoft.com/office/drawing/2014/main" id="{35A60F29-244F-4044-9C45-3A34C9B748F5}"/>
              </a:ext>
            </a:extLst>
          </p:cNvPr>
          <p:cNvPicPr>
            <a:picLocks noChangeAspect="1"/>
          </p:cNvPicPr>
          <p:nvPr/>
        </p:nvPicPr>
        <p:blipFill rotWithShape="1">
          <a:blip r:embed="rId2">
            <a:clrChange>
              <a:clrFrom>
                <a:srgbClr val="FFFFFF"/>
              </a:clrFrom>
              <a:clrTo>
                <a:srgbClr val="FFFFFF">
                  <a:alpha val="0"/>
                </a:srgbClr>
              </a:clrTo>
            </a:clrChange>
          </a:blip>
          <a:srcRect l="1789"/>
          <a:stretch/>
        </p:blipFill>
        <p:spPr>
          <a:xfrm>
            <a:off x="0" y="1949958"/>
            <a:ext cx="5037221" cy="3295032"/>
          </a:xfrm>
          <a:prstGeom prst="rect">
            <a:avLst/>
          </a:prstGeom>
        </p:spPr>
      </p:pic>
      <p:sp>
        <p:nvSpPr>
          <p:cNvPr id="46" name="Titel 1">
            <a:extLst>
              <a:ext uri="{FF2B5EF4-FFF2-40B4-BE49-F238E27FC236}">
                <a16:creationId xmlns:a16="http://schemas.microsoft.com/office/drawing/2014/main" id="{F7C496DC-3428-4BC9-9AC1-EB51343AB36A}"/>
              </a:ext>
            </a:extLst>
          </p:cNvPr>
          <p:cNvSpPr>
            <a:spLocks noGrp="1"/>
          </p:cNvSpPr>
          <p:nvPr>
            <p:ph type="title"/>
          </p:nvPr>
        </p:nvSpPr>
        <p:spPr>
          <a:xfrm>
            <a:off x="4253943" y="2580900"/>
            <a:ext cx="7644207" cy="3737768"/>
          </a:xfrm>
        </p:spPr>
        <p:txBody>
          <a:bodyPr>
            <a:noAutofit/>
          </a:bodyPr>
          <a:lstStyle/>
          <a:p>
            <a:pPr algn="ctr"/>
            <a:r>
              <a:rPr lang="da-DK" dirty="0"/>
              <a:t>DSF Årsmøde </a:t>
            </a:r>
            <a:br>
              <a:rPr lang="da-DK" dirty="0"/>
            </a:br>
            <a:r>
              <a:rPr lang="da-DK" dirty="0"/>
              <a:t> - Årsberetning v. Gitte Arnbjerg</a:t>
            </a:r>
            <a:br>
              <a:rPr lang="da-DK" dirty="0"/>
            </a:br>
            <a:br>
              <a:rPr lang="da-DK" dirty="0"/>
            </a:br>
            <a:r>
              <a:rPr lang="da-DK" dirty="0"/>
              <a:t>			</a:t>
            </a:r>
            <a:r>
              <a:rPr lang="da-DK" sz="2000" i="1" dirty="0"/>
              <a:t>Hotel Severin - Middelfart, 15. juni 2021</a:t>
            </a:r>
            <a:endParaRPr lang="x-none" i="1" dirty="0"/>
          </a:p>
        </p:txBody>
      </p:sp>
      <p:cxnSp>
        <p:nvCxnSpPr>
          <p:cNvPr id="48" name="Lige forbindelse 47">
            <a:extLst>
              <a:ext uri="{FF2B5EF4-FFF2-40B4-BE49-F238E27FC236}">
                <a16:creationId xmlns:a16="http://schemas.microsoft.com/office/drawing/2014/main" id="{6A5389F4-3B54-4EE0-BE08-CC39D0EE7654}"/>
              </a:ext>
            </a:extLst>
          </p:cNvPr>
          <p:cNvCxnSpPr/>
          <p:nvPr/>
        </p:nvCxnSpPr>
        <p:spPr>
          <a:xfrm>
            <a:off x="0" y="1525576"/>
            <a:ext cx="12192000" cy="0"/>
          </a:xfrm>
          <a:prstGeom prst="line">
            <a:avLst/>
          </a:prstGeom>
          <a:ln w="76200">
            <a:solidFill>
              <a:srgbClr val="97733F"/>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DF7538B0-4125-4D1B-B1C8-1B65F761126E}"/>
              </a:ext>
            </a:extLst>
          </p:cNvPr>
          <p:cNvSpPr/>
          <p:nvPr/>
        </p:nvSpPr>
        <p:spPr>
          <a:xfrm>
            <a:off x="1413394" y="2920618"/>
            <a:ext cx="184731" cy="1446550"/>
          </a:xfrm>
          <a:prstGeom prst="rect">
            <a:avLst/>
          </a:prstGeom>
        </p:spPr>
        <p:txBody>
          <a:bodyPr wrap="none">
            <a:spAutoFit/>
          </a:bodyPr>
          <a:lstStyle/>
          <a:p>
            <a:endParaRPr lang="aa-ET" sz="8800" dirty="0">
              <a:solidFill>
                <a:srgbClr val="4D9BB7"/>
              </a:solidFill>
            </a:endParaRPr>
          </a:p>
        </p:txBody>
      </p:sp>
    </p:spTree>
    <p:extLst>
      <p:ext uri="{BB962C8B-B14F-4D97-AF65-F5344CB8AC3E}">
        <p14:creationId xmlns:p14="http://schemas.microsoft.com/office/powerpoint/2010/main" val="222656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69BCF-A333-4445-8EB0-F818B7DF148D}"/>
              </a:ext>
            </a:extLst>
          </p:cNvPr>
          <p:cNvSpPr>
            <a:spLocks noGrp="1"/>
          </p:cNvSpPr>
          <p:nvPr>
            <p:ph type="title"/>
          </p:nvPr>
        </p:nvSpPr>
        <p:spPr/>
        <p:txBody>
          <a:bodyPr/>
          <a:lstStyle/>
          <a:p>
            <a:r>
              <a:rPr lang="da-DK" dirty="0"/>
              <a:t>Høringer og udpegninger 2021</a:t>
            </a:r>
            <a:br>
              <a:rPr lang="da-DK" dirty="0"/>
            </a:br>
            <a:endParaRPr lang="da-DK" dirty="0"/>
          </a:p>
        </p:txBody>
      </p:sp>
      <p:graphicFrame>
        <p:nvGraphicFramePr>
          <p:cNvPr id="3" name="Tabel 3">
            <a:extLst>
              <a:ext uri="{FF2B5EF4-FFF2-40B4-BE49-F238E27FC236}">
                <a16:creationId xmlns:a16="http://schemas.microsoft.com/office/drawing/2014/main" id="{CA4883C1-CA34-4331-9E9B-0CD8DDD9F07B}"/>
              </a:ext>
            </a:extLst>
          </p:cNvPr>
          <p:cNvGraphicFramePr>
            <a:graphicFrameLocks noGrp="1"/>
          </p:cNvGraphicFramePr>
          <p:nvPr>
            <p:extLst>
              <p:ext uri="{D42A27DB-BD31-4B8C-83A1-F6EECF244321}">
                <p14:modId xmlns:p14="http://schemas.microsoft.com/office/powerpoint/2010/main" val="433455337"/>
              </p:ext>
            </p:extLst>
          </p:nvPr>
        </p:nvGraphicFramePr>
        <p:xfrm>
          <a:off x="92170" y="1528379"/>
          <a:ext cx="12007660" cy="5288280"/>
        </p:xfrm>
        <a:graphic>
          <a:graphicData uri="http://schemas.openxmlformats.org/drawingml/2006/table">
            <a:tbl>
              <a:tblPr firstRow="1" bandRow="1">
                <a:tableStyleId>{5C22544A-7EE6-4342-B048-85BDC9FD1C3A}</a:tableStyleId>
              </a:tblPr>
              <a:tblGrid>
                <a:gridCol w="2401532">
                  <a:extLst>
                    <a:ext uri="{9D8B030D-6E8A-4147-A177-3AD203B41FA5}">
                      <a16:colId xmlns:a16="http://schemas.microsoft.com/office/drawing/2014/main" val="472659637"/>
                    </a:ext>
                  </a:extLst>
                </a:gridCol>
                <a:gridCol w="2401532">
                  <a:extLst>
                    <a:ext uri="{9D8B030D-6E8A-4147-A177-3AD203B41FA5}">
                      <a16:colId xmlns:a16="http://schemas.microsoft.com/office/drawing/2014/main" val="1565463907"/>
                    </a:ext>
                  </a:extLst>
                </a:gridCol>
                <a:gridCol w="2401532">
                  <a:extLst>
                    <a:ext uri="{9D8B030D-6E8A-4147-A177-3AD203B41FA5}">
                      <a16:colId xmlns:a16="http://schemas.microsoft.com/office/drawing/2014/main" val="4038282569"/>
                    </a:ext>
                  </a:extLst>
                </a:gridCol>
                <a:gridCol w="2401532">
                  <a:extLst>
                    <a:ext uri="{9D8B030D-6E8A-4147-A177-3AD203B41FA5}">
                      <a16:colId xmlns:a16="http://schemas.microsoft.com/office/drawing/2014/main" val="1939134895"/>
                    </a:ext>
                  </a:extLst>
                </a:gridCol>
                <a:gridCol w="2401532">
                  <a:extLst>
                    <a:ext uri="{9D8B030D-6E8A-4147-A177-3AD203B41FA5}">
                      <a16:colId xmlns:a16="http://schemas.microsoft.com/office/drawing/2014/main" val="2315263870"/>
                    </a:ext>
                  </a:extLst>
                </a:gridCol>
              </a:tblGrid>
              <a:tr h="370840">
                <a:tc>
                  <a:txBody>
                    <a:bodyPr/>
                    <a:lstStyle/>
                    <a:p>
                      <a:pPr algn="ctr"/>
                      <a:r>
                        <a:rPr lang="da-DK" sz="1800" dirty="0">
                          <a:solidFill>
                            <a:schemeClr val="bg1"/>
                          </a:solidFill>
                        </a:rPr>
                        <a:t>13 høringer</a:t>
                      </a:r>
                    </a:p>
                  </a:txBody>
                  <a:tcPr/>
                </a:tc>
                <a:tc>
                  <a:txBody>
                    <a:bodyPr/>
                    <a:lstStyle/>
                    <a:p>
                      <a:pPr algn="ctr"/>
                      <a:r>
                        <a:rPr lang="da-DK" sz="1800" dirty="0">
                          <a:solidFill>
                            <a:schemeClr val="bg1"/>
                          </a:solidFill>
                        </a:rPr>
                        <a:t>9 udpegninger</a:t>
                      </a:r>
                    </a:p>
                  </a:txBody>
                  <a:tcPr/>
                </a:tc>
                <a:tc>
                  <a:txBody>
                    <a:bodyPr/>
                    <a:lstStyle/>
                    <a:p>
                      <a:pPr algn="ctr"/>
                      <a:r>
                        <a:rPr lang="da-DK" sz="1800" dirty="0">
                          <a:solidFill>
                            <a:schemeClr val="bg1"/>
                          </a:solidFill>
                        </a:rPr>
                        <a:t>1 udtalelse</a:t>
                      </a:r>
                    </a:p>
                  </a:txBody>
                  <a:tcPr/>
                </a:tc>
                <a:tc>
                  <a:txBody>
                    <a:bodyPr/>
                    <a:lstStyle/>
                    <a:p>
                      <a:pPr algn="ctr"/>
                      <a:r>
                        <a:rPr lang="da-DK" sz="1800" dirty="0">
                          <a:solidFill>
                            <a:schemeClr val="bg1"/>
                          </a:solidFill>
                        </a:rPr>
                        <a:t>1 underskrift / faglig tilslutning</a:t>
                      </a:r>
                    </a:p>
                  </a:txBody>
                  <a:tcPr/>
                </a:tc>
                <a:tc>
                  <a:txBody>
                    <a:bodyPr/>
                    <a:lstStyle/>
                    <a:p>
                      <a:pPr algn="ctr"/>
                      <a:r>
                        <a:rPr lang="da-DK" sz="1800" dirty="0">
                          <a:solidFill>
                            <a:schemeClr val="bg1"/>
                          </a:solidFill>
                        </a:rPr>
                        <a:t>1 invitation til dialog</a:t>
                      </a:r>
                    </a:p>
                  </a:txBody>
                  <a:tcPr/>
                </a:tc>
                <a:extLst>
                  <a:ext uri="{0D108BD9-81ED-4DB2-BD59-A6C34878D82A}">
                    <a16:rowId xmlns:a16="http://schemas.microsoft.com/office/drawing/2014/main" val="952082739"/>
                  </a:ext>
                </a:extLst>
              </a:tr>
              <a:tr h="370840">
                <a:tc>
                  <a:txBody>
                    <a:bodyPr/>
                    <a:lstStyle/>
                    <a:p>
                      <a:pPr algn="ctr">
                        <a:lnSpc>
                          <a:spcPct val="100000"/>
                        </a:lnSpc>
                      </a:pPr>
                      <a:r>
                        <a:rPr lang="da-DK" sz="1250" kern="1200" dirty="0">
                          <a:solidFill>
                            <a:schemeClr val="dk1"/>
                          </a:solidFill>
                          <a:effectLst/>
                          <a:latin typeface="+mn-lt"/>
                          <a:ea typeface="+mn-ea"/>
                          <a:cs typeface="+mn-cs"/>
                        </a:rPr>
                        <a:t>National klinisk retningslinje for rehabilitering af patienter med prostatakræft sendes i høring</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Sagkyndig fysioterapeut til Styrelsen for Patientklager</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Invitation til workshop om kvalitet og kompetencer på ældreområdet den 23. februar 2021</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National klinisk retningslinje for </a:t>
                      </a:r>
                      <a:r>
                        <a:rPr lang="da-DK" sz="1250" kern="1200" dirty="0" err="1">
                          <a:solidFill>
                            <a:schemeClr val="dk1"/>
                          </a:solidFill>
                          <a:effectLst/>
                          <a:latin typeface="+mn-lt"/>
                          <a:ea typeface="+mn-ea"/>
                          <a:cs typeface="+mn-cs"/>
                        </a:rPr>
                        <a:t>hofteartrose</a:t>
                      </a:r>
                      <a:r>
                        <a:rPr lang="da-DK" sz="1250" kern="1200" dirty="0">
                          <a:solidFill>
                            <a:schemeClr val="dk1"/>
                          </a:solidFill>
                          <a:effectLst/>
                          <a:latin typeface="+mn-lt"/>
                          <a:ea typeface="+mn-ea"/>
                          <a:cs typeface="+mn-cs"/>
                        </a:rPr>
                        <a:t> sendes i høring</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Høring vedr. opdatering af anbefaling vedr. forældretræning til børn og unge med ADHD (NKR udredning og behandling af ADHD hos børn og unge)</a:t>
                      </a:r>
                      <a:endParaRPr lang="da-DK" sz="1250" dirty="0"/>
                    </a:p>
                  </a:txBody>
                  <a:tcPr/>
                </a:tc>
                <a:extLst>
                  <a:ext uri="{0D108BD9-81ED-4DB2-BD59-A6C34878D82A}">
                    <a16:rowId xmlns:a16="http://schemas.microsoft.com/office/drawing/2014/main" val="3305343701"/>
                  </a:ext>
                </a:extLst>
              </a:tr>
              <a:tr h="370840">
                <a:tc>
                  <a:txBody>
                    <a:bodyPr/>
                    <a:lstStyle/>
                    <a:p>
                      <a:pPr algn="ctr">
                        <a:lnSpc>
                          <a:spcPct val="100000"/>
                        </a:lnSpc>
                      </a:pPr>
                      <a:r>
                        <a:rPr lang="da-DK" sz="1250" kern="1200" dirty="0">
                          <a:solidFill>
                            <a:schemeClr val="dk1"/>
                          </a:solidFill>
                          <a:effectLst/>
                          <a:latin typeface="+mn-lt"/>
                          <a:ea typeface="+mn-ea"/>
                          <a:cs typeface="+mn-cs"/>
                        </a:rPr>
                        <a:t>National Center for Overvægt</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Fagligt panel ang. Diabetesforeningens input til fremtidens type 2-diabetesbehandling </a:t>
                      </a:r>
                      <a:endParaRPr lang="da-DK" sz="1250" dirty="0"/>
                    </a:p>
                  </a:txBody>
                  <a:tcPr/>
                </a:tc>
                <a:tc>
                  <a:txBody>
                    <a:bodyPr/>
                    <a:lstStyle/>
                    <a:p>
                      <a:pPr algn="ctr">
                        <a:lnSpc>
                          <a:spcPct val="100000"/>
                        </a:lnSpc>
                      </a:pPr>
                      <a:r>
                        <a:rPr lang="en-US" sz="1250" kern="1200" dirty="0">
                          <a:solidFill>
                            <a:schemeClr val="dk1"/>
                          </a:solidFill>
                          <a:effectLst/>
                          <a:latin typeface="+mn-lt"/>
                          <a:ea typeface="+mn-ea"/>
                          <a:cs typeface="+mn-cs"/>
                        </a:rPr>
                        <a:t>World Physiotherapy congress </a:t>
                      </a:r>
                      <a:r>
                        <a:rPr lang="en-US" sz="1250" kern="1200" dirty="0" err="1">
                          <a:solidFill>
                            <a:schemeClr val="dk1"/>
                          </a:solidFill>
                          <a:effectLst/>
                          <a:latin typeface="+mn-lt"/>
                          <a:ea typeface="+mn-ea"/>
                          <a:cs typeface="+mn-cs"/>
                        </a:rPr>
                        <a:t>programme</a:t>
                      </a:r>
                      <a:r>
                        <a:rPr lang="en-US" sz="1250" kern="1200" dirty="0">
                          <a:solidFill>
                            <a:schemeClr val="dk1"/>
                          </a:solidFill>
                          <a:effectLst/>
                          <a:latin typeface="+mn-lt"/>
                          <a:ea typeface="+mn-ea"/>
                          <a:cs typeface="+mn-cs"/>
                        </a:rPr>
                        <a:t> committee 2023</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Høring af ny national klinisk retningslinje for behandling af forreste korsbåndslæsioner.</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NKR udredning og behandling af diabetiske </a:t>
                      </a:r>
                      <a:r>
                        <a:rPr lang="da-DK" sz="1250" kern="1200" dirty="0" err="1">
                          <a:solidFill>
                            <a:schemeClr val="dk1"/>
                          </a:solidFill>
                          <a:effectLst/>
                          <a:latin typeface="+mn-lt"/>
                          <a:ea typeface="+mn-ea"/>
                          <a:cs typeface="+mn-cs"/>
                        </a:rPr>
                        <a:t>fodsår</a:t>
                      </a:r>
                      <a:r>
                        <a:rPr lang="da-DK" sz="1250" kern="1200" dirty="0">
                          <a:solidFill>
                            <a:schemeClr val="dk1"/>
                          </a:solidFill>
                          <a:effectLst/>
                          <a:latin typeface="+mn-lt"/>
                          <a:ea typeface="+mn-ea"/>
                          <a:cs typeface="+mn-cs"/>
                        </a:rPr>
                        <a:t> </a:t>
                      </a:r>
                      <a:endParaRPr lang="da-DK" sz="1250" dirty="0"/>
                    </a:p>
                  </a:txBody>
                  <a:tcPr/>
                </a:tc>
                <a:extLst>
                  <a:ext uri="{0D108BD9-81ED-4DB2-BD59-A6C34878D82A}">
                    <a16:rowId xmlns:a16="http://schemas.microsoft.com/office/drawing/2014/main" val="1236791254"/>
                  </a:ext>
                </a:extLst>
              </a:tr>
              <a:tr h="370840">
                <a:tc>
                  <a:txBody>
                    <a:bodyPr/>
                    <a:lstStyle/>
                    <a:p>
                      <a:pPr algn="ctr">
                        <a:lnSpc>
                          <a:spcPct val="100000"/>
                        </a:lnSpc>
                      </a:pPr>
                      <a:r>
                        <a:rPr lang="da-DK" sz="1250" kern="1200" dirty="0">
                          <a:solidFill>
                            <a:schemeClr val="dk1"/>
                          </a:solidFill>
                          <a:effectLst/>
                          <a:latin typeface="+mn-lt"/>
                          <a:ea typeface="+mn-ea"/>
                          <a:cs typeface="+mn-cs"/>
                        </a:rPr>
                        <a:t>Input til høring omkring ny definition af rehabilitering</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RKKP: høring - vedtægter og vejledning for arbejde i de kliniske kvalitetsdatabasers styregruppe</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Høring over bekendtgørelser om videnskabsetisk behandling af kliniske afprøvninger af medicinsk udstyr m.v.</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Steno Center </a:t>
                      </a:r>
                      <a:r>
                        <a:rPr lang="da-DK" sz="1250" kern="1200" dirty="0" err="1">
                          <a:solidFill>
                            <a:schemeClr val="dk1"/>
                          </a:solidFill>
                          <a:effectLst/>
                          <a:latin typeface="+mn-lt"/>
                          <a:ea typeface="+mn-ea"/>
                          <a:cs typeface="+mn-cs"/>
                        </a:rPr>
                        <a:t>Sjalland</a:t>
                      </a:r>
                      <a:r>
                        <a:rPr lang="da-DK" sz="1250" kern="1200" dirty="0">
                          <a:solidFill>
                            <a:schemeClr val="dk1"/>
                          </a:solidFill>
                          <a:effectLst/>
                          <a:latin typeface="+mn-lt"/>
                          <a:ea typeface="+mn-ea"/>
                          <a:cs typeface="+mn-cs"/>
                        </a:rPr>
                        <a:t>, diabetes projekt om </a:t>
                      </a:r>
                      <a:r>
                        <a:rPr lang="da-DK" sz="1250" kern="1200" dirty="0" err="1">
                          <a:solidFill>
                            <a:schemeClr val="dk1"/>
                          </a:solidFill>
                          <a:effectLst/>
                          <a:latin typeface="+mn-lt"/>
                          <a:ea typeface="+mn-ea"/>
                          <a:cs typeface="+mn-cs"/>
                        </a:rPr>
                        <a:t>comobiditet</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Invitation til deltagelse i workshop om </a:t>
                      </a:r>
                      <a:r>
                        <a:rPr lang="da-DK" sz="1250" kern="1200" dirty="0" err="1">
                          <a:solidFill>
                            <a:schemeClr val="dk1"/>
                          </a:solidFill>
                          <a:effectLst/>
                          <a:latin typeface="+mn-lt"/>
                          <a:ea typeface="+mn-ea"/>
                          <a:cs typeface="+mn-cs"/>
                        </a:rPr>
                        <a:t>coronas</a:t>
                      </a:r>
                      <a:r>
                        <a:rPr lang="da-DK" sz="1250" kern="1200" dirty="0">
                          <a:solidFill>
                            <a:schemeClr val="dk1"/>
                          </a:solidFill>
                          <a:effectLst/>
                          <a:latin typeface="+mn-lt"/>
                          <a:ea typeface="+mn-ea"/>
                          <a:cs typeface="+mn-cs"/>
                        </a:rPr>
                        <a:t> afledte konsekvenser for kronisk sygdom og multisygdom</a:t>
                      </a:r>
                      <a:endParaRPr lang="da-DK" sz="1250" dirty="0"/>
                    </a:p>
                  </a:txBody>
                  <a:tcPr/>
                </a:tc>
                <a:extLst>
                  <a:ext uri="{0D108BD9-81ED-4DB2-BD59-A6C34878D82A}">
                    <a16:rowId xmlns:a16="http://schemas.microsoft.com/office/drawing/2014/main" val="822530503"/>
                  </a:ext>
                </a:extLst>
              </a:tr>
              <a:tr h="370840">
                <a:tc>
                  <a:txBody>
                    <a:bodyPr/>
                    <a:lstStyle/>
                    <a:p>
                      <a:pPr algn="ctr">
                        <a:lnSpc>
                          <a:spcPct val="100000"/>
                        </a:lnSpc>
                      </a:pPr>
                      <a:r>
                        <a:rPr lang="da-DK" sz="1250" kern="1200" dirty="0">
                          <a:solidFill>
                            <a:schemeClr val="dk1"/>
                          </a:solidFill>
                          <a:effectLst/>
                          <a:latin typeface="+mn-lt"/>
                          <a:ea typeface="+mn-ea"/>
                          <a:cs typeface="+mn-cs"/>
                        </a:rPr>
                        <a:t>Høring over forslag til Behandlingsrådets proceshåndbog og metodevejledning for evaluering af sundhedsteknologi</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Psykiatri - arbejdsgruppen vedr. satspulje 2019-2022 initiativ 2</a:t>
                      </a:r>
                      <a:endParaRPr lang="da-DK" sz="1250" dirty="0"/>
                    </a:p>
                  </a:txBody>
                  <a:tcPr/>
                </a:tc>
                <a:tc>
                  <a:txBody>
                    <a:bodyPr/>
                    <a:lstStyle/>
                    <a:p>
                      <a:pPr algn="ctr">
                        <a:lnSpc>
                          <a:spcPct val="100000"/>
                        </a:lnSpc>
                        <a:spcAft>
                          <a:spcPts val="800"/>
                        </a:spcAft>
                      </a:pPr>
                      <a:r>
                        <a:rPr lang="da-DK" sz="12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Klinisk retningslinje om forebyggelse af aggression </a:t>
                      </a:r>
                      <a:endParaRPr lang="da-DK" sz="12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0000"/>
                        </a:lnSpc>
                      </a:pPr>
                      <a:r>
                        <a:rPr lang="da-DK" sz="1250" kern="1200" dirty="0">
                          <a:solidFill>
                            <a:schemeClr val="dk1"/>
                          </a:solidFill>
                          <a:effectLst/>
                          <a:latin typeface="+mn-lt"/>
                          <a:ea typeface="+mn-ea"/>
                          <a:cs typeface="+mn-cs"/>
                        </a:rPr>
                        <a:t> Forslag til repræsentantskabsmøde 2021 (intern høring)</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Invitation til faglig dialog om nærhospitaler</a:t>
                      </a:r>
                      <a:endParaRPr lang="da-DK" sz="1250" dirty="0"/>
                    </a:p>
                  </a:txBody>
                  <a:tcPr/>
                </a:tc>
                <a:extLst>
                  <a:ext uri="{0D108BD9-81ED-4DB2-BD59-A6C34878D82A}">
                    <a16:rowId xmlns:a16="http://schemas.microsoft.com/office/drawing/2014/main" val="3807889555"/>
                  </a:ext>
                </a:extLst>
              </a:tr>
              <a:tr h="370840">
                <a:tc>
                  <a:txBody>
                    <a:bodyPr/>
                    <a:lstStyle/>
                    <a:p>
                      <a:pPr algn="ctr">
                        <a:lnSpc>
                          <a:spcPct val="100000"/>
                        </a:lnSpc>
                      </a:pPr>
                      <a:r>
                        <a:rPr lang="da-DK" sz="1250" kern="1200" dirty="0">
                          <a:solidFill>
                            <a:schemeClr val="dk1"/>
                          </a:solidFill>
                          <a:effectLst/>
                          <a:latin typeface="+mn-lt"/>
                          <a:ea typeface="+mn-ea"/>
                          <a:cs typeface="+mn-cs"/>
                        </a:rPr>
                        <a:t>Smertehandlingsplanen</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Følgegruppe vedr. Sundhedsstyrelsens initiativ 'Virksom rehabilitering for ældre'</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Vedr. udpegning af nyt medlem til styregruppen for Akut Kirurgi Databasen</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Høring - Underernæring: Opsporing, behandling og opfølgning af borgere og patienter i ernæringsrisiko</a:t>
                      </a:r>
                      <a:endParaRPr lang="da-DK" sz="1250" dirty="0"/>
                    </a:p>
                  </a:txBody>
                  <a:tcPr/>
                </a:tc>
                <a:tc>
                  <a:txBody>
                    <a:bodyPr/>
                    <a:lstStyle/>
                    <a:p>
                      <a:pPr algn="ctr">
                        <a:lnSpc>
                          <a:spcPct val="100000"/>
                        </a:lnSpc>
                      </a:pPr>
                      <a:r>
                        <a:rPr lang="da-DK" sz="1250" kern="1200" dirty="0">
                          <a:solidFill>
                            <a:schemeClr val="dk1"/>
                          </a:solidFill>
                          <a:effectLst/>
                          <a:latin typeface="+mn-lt"/>
                          <a:ea typeface="+mn-ea"/>
                          <a:cs typeface="+mn-cs"/>
                        </a:rPr>
                        <a:t>Høring over udkast til vejledning om ansvarsforholdene mv. ved brug af telemedicin</a:t>
                      </a:r>
                      <a:endParaRPr lang="da-DK" sz="1250" dirty="0"/>
                    </a:p>
                  </a:txBody>
                  <a:tcPr/>
                </a:tc>
                <a:extLst>
                  <a:ext uri="{0D108BD9-81ED-4DB2-BD59-A6C34878D82A}">
                    <a16:rowId xmlns:a16="http://schemas.microsoft.com/office/drawing/2014/main" val="861702190"/>
                  </a:ext>
                </a:extLst>
              </a:tr>
            </a:tbl>
          </a:graphicData>
        </a:graphic>
      </p:graphicFrame>
    </p:spTree>
    <p:extLst>
      <p:ext uri="{BB962C8B-B14F-4D97-AF65-F5344CB8AC3E}">
        <p14:creationId xmlns:p14="http://schemas.microsoft.com/office/powerpoint/2010/main" val="231063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moe\Dropbox\SEKRETARIAT - DSF\Kommunikation\Logo&amp;design&amp;brevpapir\DSF-LOGO1.png">
            <a:extLst>
              <a:ext uri="{FF2B5EF4-FFF2-40B4-BE49-F238E27FC236}">
                <a16:creationId xmlns:a16="http://schemas.microsoft.com/office/drawing/2014/main" id="{AC09A1E2-B584-470A-90CA-B85F51F8A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054" y="279264"/>
            <a:ext cx="1652023" cy="1004913"/>
          </a:xfrm>
          <a:prstGeom prst="rect">
            <a:avLst/>
          </a:prstGeom>
          <a:noFill/>
          <a:extLst>
            <a:ext uri="{909E8E84-426E-40DD-AFC4-6F175D3DCCD1}">
              <a14:hiddenFill xmlns:a14="http://schemas.microsoft.com/office/drawing/2010/main">
                <a:solidFill>
                  <a:srgbClr val="FFFFFF"/>
                </a:solidFill>
              </a14:hiddenFill>
            </a:ext>
          </a:extLst>
        </p:spPr>
      </p:pic>
      <p:sp>
        <p:nvSpPr>
          <p:cNvPr id="38" name="Titel 1">
            <a:extLst>
              <a:ext uri="{FF2B5EF4-FFF2-40B4-BE49-F238E27FC236}">
                <a16:creationId xmlns:a16="http://schemas.microsoft.com/office/drawing/2014/main" id="{EF842B6E-579E-4BA0-836A-01E1862EC76D}"/>
              </a:ext>
            </a:extLst>
          </p:cNvPr>
          <p:cNvSpPr>
            <a:spLocks noGrp="1"/>
          </p:cNvSpPr>
          <p:nvPr>
            <p:ph type="title"/>
          </p:nvPr>
        </p:nvSpPr>
        <p:spPr>
          <a:xfrm>
            <a:off x="653560" y="118940"/>
            <a:ext cx="10515600" cy="1325563"/>
          </a:xfrm>
        </p:spPr>
        <p:txBody>
          <a:bodyPr/>
          <a:lstStyle/>
          <a:p>
            <a:r>
              <a:rPr lang="da-DK" cap="all" dirty="0"/>
              <a:t>Specialiseringsordningen 2021</a:t>
            </a:r>
            <a:endParaRPr lang="aa-ET" cap="all" dirty="0"/>
          </a:p>
        </p:txBody>
      </p:sp>
      <p:cxnSp>
        <p:nvCxnSpPr>
          <p:cNvPr id="16" name="Lige forbindelse 15">
            <a:extLst>
              <a:ext uri="{FF2B5EF4-FFF2-40B4-BE49-F238E27FC236}">
                <a16:creationId xmlns:a16="http://schemas.microsoft.com/office/drawing/2014/main" id="{7F252C97-7AEC-4195-946E-33BC51F42110}"/>
              </a:ext>
            </a:extLst>
          </p:cNvPr>
          <p:cNvCxnSpPr/>
          <p:nvPr/>
        </p:nvCxnSpPr>
        <p:spPr>
          <a:xfrm>
            <a:off x="0" y="1525576"/>
            <a:ext cx="12192000" cy="0"/>
          </a:xfrm>
          <a:prstGeom prst="line">
            <a:avLst/>
          </a:prstGeom>
          <a:ln w="76200">
            <a:solidFill>
              <a:srgbClr val="97733F"/>
            </a:solidFill>
          </a:ln>
        </p:spPr>
        <p:style>
          <a:lnRef idx="1">
            <a:schemeClr val="accent1"/>
          </a:lnRef>
          <a:fillRef idx="0">
            <a:schemeClr val="accent1"/>
          </a:fillRef>
          <a:effectRef idx="0">
            <a:schemeClr val="accent1"/>
          </a:effectRef>
          <a:fontRef idx="minor">
            <a:schemeClr val="tx1"/>
          </a:fontRef>
        </p:style>
      </p:cxnSp>
      <p:sp>
        <p:nvSpPr>
          <p:cNvPr id="10" name="Rektangel: afrundede hjørner 9">
            <a:extLst>
              <a:ext uri="{FF2B5EF4-FFF2-40B4-BE49-F238E27FC236}">
                <a16:creationId xmlns:a16="http://schemas.microsoft.com/office/drawing/2014/main" id="{2DDCE01D-E6D4-465D-A466-5636ED2A4371}"/>
              </a:ext>
            </a:extLst>
          </p:cNvPr>
          <p:cNvSpPr/>
          <p:nvPr/>
        </p:nvSpPr>
        <p:spPr>
          <a:xfrm>
            <a:off x="334778" y="1657224"/>
            <a:ext cx="8275821" cy="2699999"/>
          </a:xfrm>
          <a:prstGeom prst="roundRect">
            <a:avLst/>
          </a:prstGeom>
          <a:solidFill>
            <a:srgbClr val="204350"/>
          </a:solidFill>
          <a:ln>
            <a:solidFill>
              <a:srgbClr val="377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latin typeface="+mj-lt"/>
            </a:endParaRPr>
          </a:p>
          <a:p>
            <a:pPr marL="171450" indent="-171450">
              <a:buFont typeface="Arial" panose="020B0604020202020204" pitchFamily="34" charset="0"/>
              <a:buChar char="•"/>
            </a:pPr>
            <a:r>
              <a:rPr lang="da-DK" sz="2400" dirty="0">
                <a:latin typeface="+mj-lt"/>
              </a:rPr>
              <a:t>September 2020: 24 ansøgninger</a:t>
            </a:r>
          </a:p>
          <a:p>
            <a:pPr marL="628650" lvl="1" indent="-171450">
              <a:buFont typeface="Arial" panose="020B0604020202020204" pitchFamily="34" charset="0"/>
              <a:buChar char="•"/>
            </a:pPr>
            <a:r>
              <a:rPr lang="da-DK" sz="2400" dirty="0">
                <a:latin typeface="+mj-lt"/>
              </a:rPr>
              <a:t>2 godkendte specialister</a:t>
            </a:r>
          </a:p>
          <a:p>
            <a:pPr marL="628650" lvl="1" indent="-171450">
              <a:buFont typeface="Arial" panose="020B0604020202020204" pitchFamily="34" charset="0"/>
              <a:buChar char="•"/>
            </a:pPr>
            <a:r>
              <a:rPr lang="da-DK" sz="2400" dirty="0">
                <a:latin typeface="+mj-lt"/>
              </a:rPr>
              <a:t>20 godkendte certificerede klinikere</a:t>
            </a:r>
          </a:p>
          <a:p>
            <a:pPr marL="171450" indent="-171450">
              <a:buFont typeface="Arial" panose="020B0604020202020204" pitchFamily="34" charset="0"/>
              <a:buChar char="•"/>
            </a:pPr>
            <a:r>
              <a:rPr lang="da-DK" sz="2400" dirty="0">
                <a:latin typeface="+mj-lt"/>
              </a:rPr>
              <a:t>Februar 2021: 30 ansøgninger</a:t>
            </a:r>
          </a:p>
          <a:p>
            <a:pPr marL="628650" lvl="1" indent="-171450">
              <a:buFont typeface="Arial" panose="020B0604020202020204" pitchFamily="34" charset="0"/>
              <a:buChar char="•"/>
            </a:pPr>
            <a:r>
              <a:rPr lang="da-DK" sz="2400" dirty="0">
                <a:latin typeface="+mj-lt"/>
              </a:rPr>
              <a:t>6 godkendte specialister</a:t>
            </a:r>
          </a:p>
          <a:p>
            <a:pPr marL="628650" lvl="1" indent="-171450">
              <a:buFont typeface="Arial" panose="020B0604020202020204" pitchFamily="34" charset="0"/>
              <a:buChar char="•"/>
            </a:pPr>
            <a:r>
              <a:rPr lang="da-DK" sz="2400" dirty="0">
                <a:latin typeface="+mj-lt"/>
              </a:rPr>
              <a:t>20 godkendte certificerede klinikere</a:t>
            </a:r>
          </a:p>
          <a:p>
            <a:pPr marL="171450" indent="-171450">
              <a:buFont typeface="Arial" panose="020B0604020202020204" pitchFamily="34" charset="0"/>
              <a:buChar char="•"/>
            </a:pPr>
            <a:endParaRPr lang="da-DK" sz="2400" dirty="0">
              <a:latin typeface="+mj-lt"/>
            </a:endParaRPr>
          </a:p>
          <a:p>
            <a:pPr marL="171450" indent="-171450">
              <a:buFont typeface="Arial" panose="020B0604020202020204" pitchFamily="34" charset="0"/>
              <a:buChar char="•"/>
            </a:pPr>
            <a:endParaRPr lang="da-DK" sz="2400" dirty="0">
              <a:latin typeface="+mj-lt"/>
            </a:endParaRPr>
          </a:p>
        </p:txBody>
      </p:sp>
      <p:cxnSp>
        <p:nvCxnSpPr>
          <p:cNvPr id="23" name="Lige pilforbindelse 22">
            <a:extLst>
              <a:ext uri="{FF2B5EF4-FFF2-40B4-BE49-F238E27FC236}">
                <a16:creationId xmlns:a16="http://schemas.microsoft.com/office/drawing/2014/main" id="{010D14EF-4C0F-4582-8BEA-E1787BD41343}"/>
              </a:ext>
            </a:extLst>
          </p:cNvPr>
          <p:cNvCxnSpPr>
            <a:cxnSpLocks/>
          </p:cNvCxnSpPr>
          <p:nvPr/>
        </p:nvCxnSpPr>
        <p:spPr>
          <a:xfrm flipH="1" flipV="1">
            <a:off x="2803429" y="3934761"/>
            <a:ext cx="1" cy="25200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Lige forbindelse 2">
            <a:extLst>
              <a:ext uri="{FF2B5EF4-FFF2-40B4-BE49-F238E27FC236}">
                <a16:creationId xmlns:a16="http://schemas.microsoft.com/office/drawing/2014/main" id="{BDF14EBA-0490-43DA-9122-75DFFE128598}"/>
              </a:ext>
            </a:extLst>
          </p:cNvPr>
          <p:cNvCxnSpPr>
            <a:cxnSpLocks/>
          </p:cNvCxnSpPr>
          <p:nvPr/>
        </p:nvCxnSpPr>
        <p:spPr>
          <a:xfrm>
            <a:off x="806705" y="6028609"/>
            <a:ext cx="180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0063566D-E78C-458C-9087-B3234B94152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10587" y="2095664"/>
            <a:ext cx="1301722" cy="1296000"/>
          </a:xfrm>
          <a:prstGeom prst="rect">
            <a:avLst/>
          </a:prstGeom>
        </p:spPr>
      </p:pic>
      <p:pic>
        <p:nvPicPr>
          <p:cNvPr id="4" name="Billede 3">
            <a:extLst>
              <a:ext uri="{FF2B5EF4-FFF2-40B4-BE49-F238E27FC236}">
                <a16:creationId xmlns:a16="http://schemas.microsoft.com/office/drawing/2014/main" id="{C2EA05CE-6D35-4C33-8180-AF19983D15C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33285" y="2106079"/>
            <a:ext cx="1301722" cy="1296000"/>
          </a:xfrm>
          <a:prstGeom prst="rect">
            <a:avLst/>
          </a:prstGeom>
        </p:spPr>
      </p:pic>
      <p:pic>
        <p:nvPicPr>
          <p:cNvPr id="3076" name="Picture 4" descr="Aarhus Universitetshospital skal spare 150 millioner kroner bare i 2019, og i alt 425 millioner over fire år, men de besparelser bliver nu skåret ned.">
            <a:extLst>
              <a:ext uri="{FF2B5EF4-FFF2-40B4-BE49-F238E27FC236}">
                <a16:creationId xmlns:a16="http://schemas.microsoft.com/office/drawing/2014/main" id="{954C033D-8D9A-4EAC-B5E2-9DA49801F9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8619" y="4357223"/>
            <a:ext cx="2807854" cy="1579418"/>
          </a:xfrm>
          <a:prstGeom prst="rect">
            <a:avLst/>
          </a:prstGeom>
          <a:noFill/>
          <a:extLst>
            <a:ext uri="{909E8E84-426E-40DD-AFC4-6F175D3DCCD1}">
              <a14:hiddenFill xmlns:a14="http://schemas.microsoft.com/office/drawing/2010/main">
                <a:solidFill>
                  <a:srgbClr val="FFFFFF"/>
                </a:solidFill>
              </a14:hiddenFill>
            </a:ext>
          </a:extLst>
        </p:spPr>
      </p:pic>
      <p:sp>
        <p:nvSpPr>
          <p:cNvPr id="35" name="Taleboble: rektangel med afrundede hjørner 34">
            <a:extLst>
              <a:ext uri="{FF2B5EF4-FFF2-40B4-BE49-F238E27FC236}">
                <a16:creationId xmlns:a16="http://schemas.microsoft.com/office/drawing/2014/main" id="{D780D508-D64F-4C41-8969-E56B29ECF390}"/>
              </a:ext>
            </a:extLst>
          </p:cNvPr>
          <p:cNvSpPr/>
          <p:nvPr/>
        </p:nvSpPr>
        <p:spPr>
          <a:xfrm>
            <a:off x="1746555" y="4439221"/>
            <a:ext cx="6504709" cy="2306770"/>
          </a:xfrm>
          <a:prstGeom prst="wedgeRoundRectCallout">
            <a:avLst>
              <a:gd name="adj1" fmla="val 63033"/>
              <a:gd name="adj2" fmla="val 3213"/>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Interesse fra fysioterapeuter, Aarhus Universitetshospital</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Oplæg om ordningen, april 2021</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Deltagelse af 15 fysioterapeuter (inkl. ledelsen)</a:t>
            </a:r>
          </a:p>
          <a:p>
            <a:pPr marL="285750" indent="-285750">
              <a:buFont typeface="Wingdings" panose="05000000000000000000" pitchFamily="2" charset="2"/>
              <a:buChar char="§"/>
            </a:pPr>
            <a:endParaRPr lang="da-DK" sz="2400" dirty="0">
              <a:solidFill>
                <a:schemeClr val="bg1"/>
              </a:solidFill>
            </a:endParaRPr>
          </a:p>
        </p:txBody>
      </p:sp>
    </p:spTree>
    <p:extLst>
      <p:ext uri="{BB962C8B-B14F-4D97-AF65-F5344CB8AC3E}">
        <p14:creationId xmlns:p14="http://schemas.microsoft.com/office/powerpoint/2010/main" val="188703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98089-9337-4655-A877-8679C3BEDFFC}"/>
              </a:ext>
            </a:extLst>
          </p:cNvPr>
          <p:cNvSpPr>
            <a:spLocks noGrp="1"/>
          </p:cNvSpPr>
          <p:nvPr>
            <p:ph type="title"/>
          </p:nvPr>
        </p:nvSpPr>
        <p:spPr/>
        <p:txBody>
          <a:bodyPr>
            <a:normAutofit fontScale="90000"/>
          </a:bodyPr>
          <a:lstStyle/>
          <a:p>
            <a:r>
              <a:rPr lang="da-DK" sz="4400" b="1" kern="1200" dirty="0">
                <a:latin typeface="+mj-lt"/>
                <a:ea typeface="+mj-ea"/>
                <a:cs typeface="+mj-cs"/>
              </a:rPr>
              <a:t>Fordeling af ansøgninger på specialer (2018-2021)</a:t>
            </a:r>
            <a:br>
              <a:rPr lang="da-DK" sz="4400" b="1" kern="1200" dirty="0">
                <a:latin typeface="+mj-lt"/>
                <a:ea typeface="+mj-ea"/>
                <a:cs typeface="+mj-cs"/>
              </a:rPr>
            </a:br>
            <a:r>
              <a:rPr lang="da-DK" sz="4400" b="1" kern="1200" dirty="0">
                <a:latin typeface="+mj-lt"/>
                <a:ea typeface="+mj-ea"/>
                <a:cs typeface="+mj-cs"/>
              </a:rPr>
              <a:t>- Specialister og certificerede klinikere</a:t>
            </a:r>
            <a:endParaRPr lang="da-DK" dirty="0"/>
          </a:p>
        </p:txBody>
      </p:sp>
      <p:graphicFrame>
        <p:nvGraphicFramePr>
          <p:cNvPr id="3" name="Diagram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820325908"/>
              </p:ext>
            </p:extLst>
          </p:nvPr>
        </p:nvGraphicFramePr>
        <p:xfrm>
          <a:off x="739253" y="1867058"/>
          <a:ext cx="10090245" cy="4872002"/>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afrundede hjørner 3">
            <a:extLst>
              <a:ext uri="{FF2B5EF4-FFF2-40B4-BE49-F238E27FC236}">
                <a16:creationId xmlns:a16="http://schemas.microsoft.com/office/drawing/2014/main" id="{0D6180E3-B6B6-422F-8088-00A4D423C0A9}"/>
              </a:ext>
            </a:extLst>
          </p:cNvPr>
          <p:cNvSpPr/>
          <p:nvPr/>
        </p:nvSpPr>
        <p:spPr>
          <a:xfrm>
            <a:off x="6725265" y="1763907"/>
            <a:ext cx="3569110" cy="2023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a:t>Godkendte 		178</a:t>
            </a:r>
            <a:endParaRPr lang="da-DK" sz="1800" b="1" dirty="0"/>
          </a:p>
          <a:p>
            <a:r>
              <a:rPr lang="da-DK" sz="1800" dirty="0"/>
              <a:t>Specialister		</a:t>
            </a:r>
            <a:r>
              <a:rPr lang="da-DK" dirty="0"/>
              <a:t>32 </a:t>
            </a:r>
            <a:endParaRPr lang="da-DK" sz="1800" dirty="0"/>
          </a:p>
          <a:p>
            <a:r>
              <a:rPr lang="da-DK" dirty="0"/>
              <a:t>Certificerede Klinikere	130 </a:t>
            </a:r>
            <a:endParaRPr lang="da-DK" sz="1800" dirty="0"/>
          </a:p>
          <a:p>
            <a:r>
              <a:rPr lang="da-DK" dirty="0"/>
              <a:t>Re-certificerede		16</a:t>
            </a:r>
            <a:endParaRPr lang="da-DK" sz="1800" dirty="0"/>
          </a:p>
        </p:txBody>
      </p:sp>
    </p:spTree>
    <p:extLst>
      <p:ext uri="{BB962C8B-B14F-4D97-AF65-F5344CB8AC3E}">
        <p14:creationId xmlns:p14="http://schemas.microsoft.com/office/powerpoint/2010/main" val="293425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5DED3-EB9D-42D0-ADD3-9CF72E51F31F}"/>
              </a:ext>
            </a:extLst>
          </p:cNvPr>
          <p:cNvSpPr>
            <a:spLocks noGrp="1"/>
          </p:cNvSpPr>
          <p:nvPr>
            <p:ph type="title"/>
          </p:nvPr>
        </p:nvSpPr>
        <p:spPr/>
        <p:txBody>
          <a:bodyPr/>
          <a:lstStyle/>
          <a:p>
            <a:r>
              <a:rPr lang="da-DK" dirty="0"/>
              <a:t>Strategiske mål </a:t>
            </a:r>
            <a:r>
              <a:rPr lang="da-DK"/>
              <a:t>anno 2021</a:t>
            </a:r>
            <a:endParaRPr lang="en-DK" dirty="0">
              <a:solidFill>
                <a:srgbClr val="FF0000"/>
              </a:solidFill>
            </a:endParaRPr>
          </a:p>
        </p:txBody>
      </p:sp>
      <p:pic>
        <p:nvPicPr>
          <p:cNvPr id="1026" name="Picture 2" descr="Billedresultat for vision">
            <a:extLst>
              <a:ext uri="{FF2B5EF4-FFF2-40B4-BE49-F238E27FC236}">
                <a16:creationId xmlns:a16="http://schemas.microsoft.com/office/drawing/2014/main" id="{A8849046-E88A-447A-8ABF-6FCCCE9108FD}"/>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0" y="1547590"/>
            <a:ext cx="12210853" cy="5366881"/>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76BD33F9-5A38-497B-B74C-117D0F32441F}"/>
              </a:ext>
            </a:extLst>
          </p:cNvPr>
          <p:cNvSpPr/>
          <p:nvPr/>
        </p:nvSpPr>
        <p:spPr>
          <a:xfrm>
            <a:off x="665042" y="3844594"/>
            <a:ext cx="4743735" cy="369332"/>
          </a:xfrm>
          <a:prstGeom prst="rect">
            <a:avLst/>
          </a:prstGeom>
        </p:spPr>
        <p:txBody>
          <a:bodyPr wrap="none">
            <a:spAutoFit/>
          </a:bodyPr>
          <a:lstStyle/>
          <a:p>
            <a:r>
              <a:rPr lang="da-DK" b="1" dirty="0"/>
              <a:t>FAGLIGE SELSKABER                     POSITIONERING</a:t>
            </a:r>
            <a:endParaRPr lang="en-DK" b="1" dirty="0"/>
          </a:p>
        </p:txBody>
      </p:sp>
      <p:sp>
        <p:nvSpPr>
          <p:cNvPr id="14" name="Rektangel: afrundede hjørner 46">
            <a:extLst>
              <a:ext uri="{FF2B5EF4-FFF2-40B4-BE49-F238E27FC236}">
                <a16:creationId xmlns:a16="http://schemas.microsoft.com/office/drawing/2014/main" id="{D946CE36-2143-4DE0-B1B5-8AC4ECB620BD}"/>
              </a:ext>
            </a:extLst>
          </p:cNvPr>
          <p:cNvSpPr/>
          <p:nvPr/>
        </p:nvSpPr>
        <p:spPr>
          <a:xfrm>
            <a:off x="273534" y="2142984"/>
            <a:ext cx="2688077" cy="1706497"/>
          </a:xfrm>
          <a:prstGeom prst="round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latin typeface="+mj-lt"/>
              </a:rPr>
              <a:t>STÆRKE FAGLIGE SELSKABER</a:t>
            </a:r>
          </a:p>
          <a:p>
            <a:pPr algn="ctr"/>
            <a:r>
              <a:rPr lang="da-DK" sz="1600" b="1" dirty="0">
                <a:solidFill>
                  <a:srgbClr val="79B5C9"/>
                </a:solidFill>
                <a:latin typeface="+mj-lt"/>
              </a:rPr>
              <a:t>INDDRAGELSE OG RIMELIGE FORHOLD FOR SELSKABERS FAGLIGE ARBEJDE</a:t>
            </a:r>
            <a:endParaRPr lang="x-none" sz="1600" b="1" dirty="0">
              <a:solidFill>
                <a:srgbClr val="79B5C9"/>
              </a:solidFill>
              <a:latin typeface="+mj-lt"/>
            </a:endParaRPr>
          </a:p>
        </p:txBody>
      </p:sp>
      <p:sp>
        <p:nvSpPr>
          <p:cNvPr id="15" name="Rektangel: afrundede hjørner 46">
            <a:extLst>
              <a:ext uri="{FF2B5EF4-FFF2-40B4-BE49-F238E27FC236}">
                <a16:creationId xmlns:a16="http://schemas.microsoft.com/office/drawing/2014/main" id="{260E1283-2D81-44B5-92AC-266E83AA7AE1}"/>
              </a:ext>
            </a:extLst>
          </p:cNvPr>
          <p:cNvSpPr/>
          <p:nvPr/>
        </p:nvSpPr>
        <p:spPr>
          <a:xfrm>
            <a:off x="3069607" y="2142983"/>
            <a:ext cx="2688077" cy="1706497"/>
          </a:xfrm>
          <a:prstGeom prst="round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latin typeface="+mj-lt"/>
              </a:rPr>
              <a:t>STÆRK PROFESSION</a:t>
            </a:r>
          </a:p>
          <a:p>
            <a:pPr algn="ctr"/>
            <a:r>
              <a:rPr lang="da-DK" sz="1600" b="1" dirty="0">
                <a:solidFill>
                  <a:srgbClr val="79B5C9"/>
                </a:solidFill>
                <a:latin typeface="+mj-lt"/>
              </a:rPr>
              <a:t>VIDENSBASERING, ØGET SELVFORSTÅELSE, KRITISK FAGLIG POSITIONERING </a:t>
            </a:r>
            <a:endParaRPr lang="x-none" sz="1600" b="1" dirty="0">
              <a:solidFill>
                <a:srgbClr val="79B5C9"/>
              </a:solidFill>
              <a:latin typeface="+mj-lt"/>
            </a:endParaRPr>
          </a:p>
        </p:txBody>
      </p:sp>
      <p:sp>
        <p:nvSpPr>
          <p:cNvPr id="16" name="Rektangel: afrundede hjørner 46">
            <a:extLst>
              <a:ext uri="{FF2B5EF4-FFF2-40B4-BE49-F238E27FC236}">
                <a16:creationId xmlns:a16="http://schemas.microsoft.com/office/drawing/2014/main" id="{A467FB6B-ABEF-464B-BCA6-EFCF60089FA1}"/>
              </a:ext>
            </a:extLst>
          </p:cNvPr>
          <p:cNvSpPr/>
          <p:nvPr/>
        </p:nvSpPr>
        <p:spPr>
          <a:xfrm>
            <a:off x="263388" y="4414729"/>
            <a:ext cx="2688077" cy="1706497"/>
          </a:xfrm>
          <a:prstGeom prst="round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latin typeface="+mj-lt"/>
              </a:rPr>
              <a:t>HØJ KVALITET</a:t>
            </a:r>
          </a:p>
          <a:p>
            <a:pPr algn="ctr"/>
            <a:r>
              <a:rPr lang="da-DK" sz="1600" b="1" dirty="0">
                <a:solidFill>
                  <a:srgbClr val="79B5C9"/>
                </a:solidFill>
                <a:latin typeface="+mj-lt"/>
              </a:rPr>
              <a:t>UDVIKLING: STYRKET IMPLEMENTERING AF VIDEN FRA / I SELSKABERNE</a:t>
            </a:r>
            <a:endParaRPr lang="x-none" sz="1600" b="1" dirty="0">
              <a:solidFill>
                <a:srgbClr val="79B5C9"/>
              </a:solidFill>
              <a:latin typeface="+mj-lt"/>
            </a:endParaRPr>
          </a:p>
        </p:txBody>
      </p:sp>
      <p:sp>
        <p:nvSpPr>
          <p:cNvPr id="17" name="Rektangel: afrundede hjørner 46">
            <a:extLst>
              <a:ext uri="{FF2B5EF4-FFF2-40B4-BE49-F238E27FC236}">
                <a16:creationId xmlns:a16="http://schemas.microsoft.com/office/drawing/2014/main" id="{1E91F63E-9B5D-4E83-B28C-1A939CC58DBF}"/>
              </a:ext>
            </a:extLst>
          </p:cNvPr>
          <p:cNvSpPr/>
          <p:nvPr/>
        </p:nvSpPr>
        <p:spPr>
          <a:xfrm>
            <a:off x="3108005" y="4414729"/>
            <a:ext cx="2688077" cy="1706497"/>
          </a:xfrm>
          <a:prstGeom prst="round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latin typeface="+mj-lt"/>
              </a:rPr>
              <a:t>STRATEGISK</a:t>
            </a:r>
          </a:p>
          <a:p>
            <a:pPr algn="ctr"/>
            <a:r>
              <a:rPr lang="da-DK" sz="2400" b="1" dirty="0">
                <a:solidFill>
                  <a:schemeClr val="bg1"/>
                </a:solidFill>
                <a:latin typeface="+mj-lt"/>
              </a:rPr>
              <a:t>STÆRKE </a:t>
            </a:r>
          </a:p>
          <a:p>
            <a:pPr algn="ctr"/>
            <a:r>
              <a:rPr lang="da-DK" sz="1600" b="1" dirty="0">
                <a:solidFill>
                  <a:srgbClr val="79B5C9"/>
                </a:solidFill>
                <a:latin typeface="+mj-lt"/>
              </a:rPr>
              <a:t>ADSKILLELSE AF FAG OG POLITIK SOM BASE FOR FAGPOLITISK SAMARBEJDE</a:t>
            </a:r>
            <a:endParaRPr lang="x-none" sz="1600" b="1" dirty="0">
              <a:solidFill>
                <a:srgbClr val="79B5C9"/>
              </a:solidFill>
              <a:latin typeface="+mj-lt"/>
            </a:endParaRPr>
          </a:p>
        </p:txBody>
      </p:sp>
      <p:pic>
        <p:nvPicPr>
          <p:cNvPr id="18" name="Billede 17">
            <a:extLst>
              <a:ext uri="{FF2B5EF4-FFF2-40B4-BE49-F238E27FC236}">
                <a16:creationId xmlns:a16="http://schemas.microsoft.com/office/drawing/2014/main" id="{8BDB0F4B-9AF5-40BE-BCF1-6B7C163CB3CA}"/>
              </a:ext>
            </a:extLst>
          </p:cNvPr>
          <p:cNvPicPr>
            <a:picLocks noChangeAspect="1"/>
          </p:cNvPicPr>
          <p:nvPr/>
        </p:nvPicPr>
        <p:blipFill>
          <a:blip r:embed="rId6"/>
          <a:stretch>
            <a:fillRect/>
          </a:stretch>
        </p:blipFill>
        <p:spPr>
          <a:xfrm>
            <a:off x="6026553" y="1940530"/>
            <a:ext cx="5935579" cy="4581003"/>
          </a:xfrm>
          <a:prstGeom prst="roundRect">
            <a:avLst>
              <a:gd name="adj" fmla="val 103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ktangel 18">
            <a:extLst>
              <a:ext uri="{FF2B5EF4-FFF2-40B4-BE49-F238E27FC236}">
                <a16:creationId xmlns:a16="http://schemas.microsoft.com/office/drawing/2014/main" id="{D69E563F-00CC-4C5D-971D-3D70B01A1C4E}"/>
              </a:ext>
            </a:extLst>
          </p:cNvPr>
          <p:cNvSpPr/>
          <p:nvPr/>
        </p:nvSpPr>
        <p:spPr>
          <a:xfrm>
            <a:off x="612908" y="6151310"/>
            <a:ext cx="4588244" cy="369332"/>
          </a:xfrm>
          <a:prstGeom prst="rect">
            <a:avLst/>
          </a:prstGeom>
        </p:spPr>
        <p:txBody>
          <a:bodyPr wrap="none">
            <a:spAutoFit/>
          </a:bodyPr>
          <a:lstStyle/>
          <a:p>
            <a:r>
              <a:rPr lang="da-DK" b="1" dirty="0"/>
              <a:t>KVALITETSARBEJDE                        SAMARBEJDE</a:t>
            </a:r>
            <a:endParaRPr lang="en-DK" b="1" dirty="0"/>
          </a:p>
        </p:txBody>
      </p:sp>
    </p:spTree>
    <p:custDataLst>
      <p:tags r:id="rId1"/>
    </p:custDataLst>
    <p:extLst>
      <p:ext uri="{BB962C8B-B14F-4D97-AF65-F5344CB8AC3E}">
        <p14:creationId xmlns:p14="http://schemas.microsoft.com/office/powerpoint/2010/main" val="331638322"/>
      </p:ext>
    </p:extLst>
  </p:cSld>
  <p:clrMapOvr>
    <a:masterClrMapping/>
  </p:clrMapOvr>
  <mc:AlternateContent xmlns:mc="http://schemas.openxmlformats.org/markup-compatibility/2006" xmlns:p14="http://schemas.microsoft.com/office/powerpoint/2010/main">
    <mc:Choice Requires="p14">
      <p:transition spd="slow" p14:dur="2000" advTm="78242"/>
    </mc:Choice>
    <mc:Fallback xmlns="">
      <p:transition spd="slow" advTm="78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8700" y="1967266"/>
            <a:ext cx="2656196" cy="267979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TAK FOR DET GODE SAMARBEJDE</a:t>
            </a:r>
          </a:p>
        </p:txBody>
      </p:sp>
      <p:pic>
        <p:nvPicPr>
          <p:cNvPr id="6" name="Picture 2" descr="https://www.danskselskabforfysioterapi.dk/siteassets/billeder/bestyrelsen-i-dsf.jpg">
            <a:extLst>
              <a:ext uri="{FF2B5EF4-FFF2-40B4-BE49-F238E27FC236}">
                <a16:creationId xmlns:a16="http://schemas.microsoft.com/office/drawing/2014/main" id="{708229C2-35DA-4216-9B5A-8843FD1BE8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77" t="23058" r="9299"/>
          <a:stretch/>
        </p:blipFill>
        <p:spPr bwMode="auto">
          <a:xfrm>
            <a:off x="5300829" y="1771982"/>
            <a:ext cx="5073613" cy="463818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E4AC1BB3-37ED-4B29-B32E-C864EEB64EEA}"/>
              </a:ext>
            </a:extLst>
          </p:cNvPr>
          <p:cNvSpPr/>
          <p:nvPr/>
        </p:nvSpPr>
        <p:spPr>
          <a:xfrm>
            <a:off x="5985164" y="1039907"/>
            <a:ext cx="5612670" cy="5480966"/>
          </a:xfrm>
          <a:prstGeom prst="rect">
            <a:avLst/>
          </a:prstGeom>
        </p:spPr>
        <p:txBody>
          <a:bodyPr vert="horz" lIns="91440" tIns="45720" rIns="91440" bIns="45720" rtlCol="0" anchor="ctr">
            <a:normAutofit/>
          </a:bodyPr>
          <a:lstStyle/>
          <a:p>
            <a:pPr lvl="1" indent="-228600">
              <a:lnSpc>
                <a:spcPct val="90000"/>
              </a:lnSpc>
              <a:spcAft>
                <a:spcPts val="600"/>
              </a:spcAft>
              <a:buFont typeface="Arial" panose="020B0604020202020204" pitchFamily="34" charset="0"/>
              <a:buChar char="•"/>
            </a:pPr>
            <a:endParaRPr lang="en-US" sz="1700" dirty="0"/>
          </a:p>
          <a:p>
            <a:pPr marL="742950" lvl="1"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62363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8714-4F32-45CB-9F9E-12A104B21601}"/>
              </a:ext>
            </a:extLst>
          </p:cNvPr>
          <p:cNvSpPr>
            <a:spLocks noGrp="1"/>
          </p:cNvSpPr>
          <p:nvPr>
            <p:ph type="title"/>
          </p:nvPr>
        </p:nvSpPr>
        <p:spPr/>
        <p:txBody>
          <a:bodyPr>
            <a:normAutofit/>
          </a:bodyPr>
          <a:lstStyle/>
          <a:p>
            <a:r>
              <a:rPr lang="da-DK" sz="3200" b="1" dirty="0">
                <a:solidFill>
                  <a:srgbClr val="002060"/>
                </a:solidFill>
              </a:rPr>
              <a:t>Arbejdet for overdragelse af faglige kurser</a:t>
            </a:r>
          </a:p>
        </p:txBody>
      </p:sp>
      <p:graphicFrame>
        <p:nvGraphicFramePr>
          <p:cNvPr id="3" name="Diagram 2">
            <a:extLst>
              <a:ext uri="{FF2B5EF4-FFF2-40B4-BE49-F238E27FC236}">
                <a16:creationId xmlns:a16="http://schemas.microsoft.com/office/drawing/2014/main" id="{CB344729-8074-4AC1-9DF6-DDE5072B8EB8}"/>
              </a:ext>
            </a:extLst>
          </p:cNvPr>
          <p:cNvGraphicFramePr/>
          <p:nvPr>
            <p:extLst>
              <p:ext uri="{D42A27DB-BD31-4B8C-83A1-F6EECF244321}">
                <p14:modId xmlns:p14="http://schemas.microsoft.com/office/powerpoint/2010/main" val="2333843473"/>
              </p:ext>
            </p:extLst>
          </p:nvPr>
        </p:nvGraphicFramePr>
        <p:xfrm>
          <a:off x="1483845" y="1653586"/>
          <a:ext cx="8322684" cy="5158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59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E67E3-C8B8-4CD3-BEF8-3F8D388977E1}"/>
              </a:ext>
            </a:extLst>
          </p:cNvPr>
          <p:cNvSpPr>
            <a:spLocks noGrp="1"/>
          </p:cNvSpPr>
          <p:nvPr>
            <p:ph type="title"/>
          </p:nvPr>
        </p:nvSpPr>
        <p:spPr/>
        <p:txBody>
          <a:bodyPr/>
          <a:lstStyle/>
          <a:p>
            <a:r>
              <a:rPr lang="da-DK" b="1" dirty="0">
                <a:solidFill>
                  <a:srgbClr val="3A4A6A"/>
                </a:solidFill>
              </a:rPr>
              <a:t>Plan2learn – implementering 2021</a:t>
            </a:r>
            <a:br>
              <a:rPr lang="da-DK" dirty="0">
                <a:solidFill>
                  <a:srgbClr val="3A4A6A"/>
                </a:solidFill>
              </a:rPr>
            </a:br>
            <a:r>
              <a:rPr lang="da-DK" i="1" dirty="0">
                <a:solidFill>
                  <a:srgbClr val="3A4A6A"/>
                </a:solidFill>
              </a:rPr>
              <a:t>- E-læring og administration af kurser</a:t>
            </a:r>
            <a:endParaRPr lang="da-DK" i="1" dirty="0"/>
          </a:p>
        </p:txBody>
      </p:sp>
      <p:pic>
        <p:nvPicPr>
          <p:cNvPr id="4" name="Billede 3">
            <a:extLst>
              <a:ext uri="{FF2B5EF4-FFF2-40B4-BE49-F238E27FC236}">
                <a16:creationId xmlns:a16="http://schemas.microsoft.com/office/drawing/2014/main" id="{AF020F6D-07FF-4055-AE24-1FF2966A7F1F}"/>
              </a:ext>
            </a:extLst>
          </p:cNvPr>
          <p:cNvPicPr>
            <a:picLocks noChangeAspect="1"/>
          </p:cNvPicPr>
          <p:nvPr/>
        </p:nvPicPr>
        <p:blipFill rotWithShape="1">
          <a:blip r:embed="rId2"/>
          <a:srcRect l="19636" t="49536" r="11232"/>
          <a:stretch/>
        </p:blipFill>
        <p:spPr>
          <a:xfrm>
            <a:off x="6096000" y="4268462"/>
            <a:ext cx="5490850" cy="2467227"/>
          </a:xfrm>
          <a:prstGeom prst="rect">
            <a:avLst/>
          </a:prstGeom>
        </p:spPr>
      </p:pic>
      <p:pic>
        <p:nvPicPr>
          <p:cNvPr id="6" name="Grafik 5" descr="Klasseværelse med massiv udfyldning">
            <a:extLst>
              <a:ext uri="{FF2B5EF4-FFF2-40B4-BE49-F238E27FC236}">
                <a16:creationId xmlns:a16="http://schemas.microsoft.com/office/drawing/2014/main" id="{1A9E1397-61BA-4785-9631-F031187BB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6260" y="2695433"/>
            <a:ext cx="1555615" cy="1573029"/>
          </a:xfrm>
          <a:prstGeom prst="rect">
            <a:avLst/>
          </a:prstGeom>
        </p:spPr>
      </p:pic>
      <p:pic>
        <p:nvPicPr>
          <p:cNvPr id="8" name="Grafik 7" descr="Lærer med massiv udfyldning">
            <a:extLst>
              <a:ext uri="{FF2B5EF4-FFF2-40B4-BE49-F238E27FC236}">
                <a16:creationId xmlns:a16="http://schemas.microsoft.com/office/drawing/2014/main" id="{DDB9F12A-07F5-403B-A808-9B7B27FA8F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17668" y="1625054"/>
            <a:ext cx="1419845" cy="1435739"/>
          </a:xfrm>
          <a:prstGeom prst="rect">
            <a:avLst/>
          </a:prstGeom>
        </p:spPr>
      </p:pic>
      <p:sp>
        <p:nvSpPr>
          <p:cNvPr id="9" name="Taleboble: rektangel med afrundede hjørner 8">
            <a:extLst>
              <a:ext uri="{FF2B5EF4-FFF2-40B4-BE49-F238E27FC236}">
                <a16:creationId xmlns:a16="http://schemas.microsoft.com/office/drawing/2014/main" id="{43C1B63A-2CB2-46D6-AB2D-151BD30403F9}"/>
              </a:ext>
            </a:extLst>
          </p:cNvPr>
          <p:cNvSpPr/>
          <p:nvPr/>
        </p:nvSpPr>
        <p:spPr>
          <a:xfrm>
            <a:off x="150124" y="1746210"/>
            <a:ext cx="5910909" cy="2805318"/>
          </a:xfrm>
          <a:prstGeom prst="wedgeRoundRectCallout">
            <a:avLst>
              <a:gd name="adj1" fmla="val 43023"/>
              <a:gd name="adj2" fmla="val 67113"/>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da-DK" sz="2400" dirty="0">
              <a:solidFill>
                <a:schemeClr val="bg1"/>
              </a:solidFill>
              <a:latin typeface="Calibri Light" panose="020F0302020204030204" pitchFamily="34" charset="0"/>
            </a:endParaRP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Samlet platform for alt e-læring og kursusadministration</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Abonnement for alle selskaber 2021</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Opkobling af platformen i foråret 2021</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Klar til opsætning, afprøvning og brug, efter sommer 2021 – efter drøftelse med FS</a:t>
            </a:r>
          </a:p>
          <a:p>
            <a:pPr marL="285750" indent="-285750">
              <a:buFont typeface="Wingdings" panose="05000000000000000000" pitchFamily="2" charset="2"/>
              <a:buChar char="§"/>
            </a:pPr>
            <a:endParaRPr lang="da-DK" sz="2400" dirty="0">
              <a:solidFill>
                <a:schemeClr val="bg1"/>
              </a:solidFill>
            </a:endParaRPr>
          </a:p>
        </p:txBody>
      </p:sp>
    </p:spTree>
    <p:extLst>
      <p:ext uri="{BB962C8B-B14F-4D97-AF65-F5344CB8AC3E}">
        <p14:creationId xmlns:p14="http://schemas.microsoft.com/office/powerpoint/2010/main" val="333028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el 1">
            <a:extLst>
              <a:ext uri="{FF2B5EF4-FFF2-40B4-BE49-F238E27FC236}">
                <a16:creationId xmlns:a16="http://schemas.microsoft.com/office/drawing/2014/main" id="{89B35FB8-FE6D-437D-B6F5-749DEE36CCCD}"/>
              </a:ext>
            </a:extLst>
          </p:cNvPr>
          <p:cNvSpPr>
            <a:spLocks noGrp="1"/>
          </p:cNvSpPr>
          <p:nvPr>
            <p:ph type="title"/>
          </p:nvPr>
        </p:nvSpPr>
        <p:spPr>
          <a:xfrm>
            <a:off x="218364" y="218847"/>
            <a:ext cx="7560860" cy="1494000"/>
          </a:xfrm>
        </p:spPr>
        <p:txBody>
          <a:bodyPr vert="horz" lIns="91440" tIns="45720" rIns="91440" bIns="45720" rtlCol="0" anchor="t">
            <a:normAutofit/>
          </a:bodyPr>
          <a:lstStyle/>
          <a:p>
            <a:r>
              <a:rPr lang="da-DK" sz="3100" kern="1200" dirty="0">
                <a:solidFill>
                  <a:schemeClr val="tx1"/>
                </a:solidFill>
                <a:latin typeface="+mj-lt"/>
                <a:ea typeface="+mj-ea"/>
                <a:cs typeface="+mj-cs"/>
              </a:rPr>
              <a:t>Ny samarbejdskonstruktion i samarbejdet mellem DSF og Hovedbestyrelsen</a:t>
            </a:r>
          </a:p>
        </p:txBody>
      </p:sp>
      <p:sp>
        <p:nvSpPr>
          <p:cNvPr id="3" name="Taleboble: rektangel med afrundede hjørner 2">
            <a:extLst>
              <a:ext uri="{FF2B5EF4-FFF2-40B4-BE49-F238E27FC236}">
                <a16:creationId xmlns:a16="http://schemas.microsoft.com/office/drawing/2014/main" id="{38D2391C-635C-4E2B-87AD-1F540D8CD06E}"/>
              </a:ext>
            </a:extLst>
          </p:cNvPr>
          <p:cNvSpPr/>
          <p:nvPr/>
        </p:nvSpPr>
        <p:spPr>
          <a:xfrm>
            <a:off x="995535" y="2291476"/>
            <a:ext cx="4849708" cy="3844800"/>
          </a:xfrm>
          <a:prstGeom prst="wedgeRoundRectCallout">
            <a:avLst>
              <a:gd name="adj1" fmla="val 60478"/>
              <a:gd name="adj2" fmla="val -302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da-DK" sz="2000" dirty="0">
                <a:solidFill>
                  <a:schemeClr val="tx1">
                    <a:alpha val="60000"/>
                  </a:schemeClr>
                </a:solidFill>
              </a:rPr>
              <a:t>Nyt Koordineringsudvalg på tværs DSF og HB</a:t>
            </a:r>
          </a:p>
          <a:p>
            <a:pPr marL="742950" lvl="1" indent="-228600">
              <a:lnSpc>
                <a:spcPct val="90000"/>
              </a:lnSpc>
              <a:spcAft>
                <a:spcPts val="600"/>
              </a:spcAft>
              <a:buFont typeface="Arial" panose="020B0604020202020204" pitchFamily="34" charset="0"/>
              <a:buChar char="•"/>
            </a:pPr>
            <a:r>
              <a:rPr lang="da-DK" sz="2000" dirty="0">
                <a:solidFill>
                  <a:schemeClr val="tx1">
                    <a:alpha val="60000"/>
                  </a:schemeClr>
                </a:solidFill>
              </a:rPr>
              <a:t>Gitte og Rasmus (DSF)</a:t>
            </a:r>
          </a:p>
          <a:p>
            <a:pPr marL="742950" lvl="1" indent="-228600">
              <a:lnSpc>
                <a:spcPct val="90000"/>
              </a:lnSpc>
              <a:spcAft>
                <a:spcPts val="600"/>
              </a:spcAft>
              <a:buFont typeface="Arial" panose="020B0604020202020204" pitchFamily="34" charset="0"/>
              <a:buChar char="•"/>
            </a:pPr>
            <a:r>
              <a:rPr lang="da-DK" sz="2000" dirty="0">
                <a:solidFill>
                  <a:schemeClr val="tx1">
                    <a:alpha val="60000"/>
                  </a:schemeClr>
                </a:solidFill>
              </a:rPr>
              <a:t>Jeanette Præstegaard, Tina Lambrecht og Tine Nielsen (HB)</a:t>
            </a:r>
          </a:p>
          <a:p>
            <a:pPr marL="285750" indent="-228600">
              <a:lnSpc>
                <a:spcPct val="90000"/>
              </a:lnSpc>
              <a:spcAft>
                <a:spcPts val="600"/>
              </a:spcAft>
              <a:buFont typeface="Arial" panose="020B0604020202020204" pitchFamily="34" charset="0"/>
              <a:buChar char="•"/>
            </a:pPr>
            <a:r>
              <a:rPr lang="da-DK" sz="2000" dirty="0">
                <a:solidFill>
                  <a:schemeClr val="tx1">
                    <a:alpha val="60000"/>
                  </a:schemeClr>
                </a:solidFill>
              </a:rPr>
              <a:t>Fællesmøder med HB sommer 2020 og januar 2021</a:t>
            </a:r>
          </a:p>
          <a:p>
            <a:pPr marL="285750" indent="-228600">
              <a:lnSpc>
                <a:spcPct val="90000"/>
              </a:lnSpc>
              <a:spcAft>
                <a:spcPts val="600"/>
              </a:spcAft>
              <a:buFont typeface="Arial" panose="020B0604020202020204" pitchFamily="34" charset="0"/>
              <a:buChar char="•"/>
            </a:pPr>
            <a:r>
              <a:rPr lang="da-DK" sz="2000" dirty="0">
                <a:solidFill>
                  <a:schemeClr val="tx1">
                    <a:alpha val="60000"/>
                  </a:schemeClr>
                </a:solidFill>
              </a:rPr>
              <a:t>Fællesmøde med faglige selskaber 9. november 2021</a:t>
            </a:r>
          </a:p>
        </p:txBody>
      </p:sp>
      <p:sp>
        <p:nvSpPr>
          <p:cNvPr id="17"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5" name="Grafik 4" descr="Kundeanmeldelse kontur">
            <a:extLst>
              <a:ext uri="{FF2B5EF4-FFF2-40B4-BE49-F238E27FC236}">
                <a16:creationId xmlns:a16="http://schemas.microsoft.com/office/drawing/2014/main" id="{7D49B13E-1CDD-4708-89C2-234C88C7BE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9994" y="1608058"/>
            <a:ext cx="3240000" cy="3240000"/>
          </a:xfrm>
          <a:prstGeom prst="rect">
            <a:avLst/>
          </a:prstGeom>
        </p:spPr>
      </p:pic>
    </p:spTree>
    <p:extLst>
      <p:ext uri="{BB962C8B-B14F-4D97-AF65-F5344CB8AC3E}">
        <p14:creationId xmlns:p14="http://schemas.microsoft.com/office/powerpoint/2010/main" val="24376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118C1-8CB6-4DC5-8EA3-25EFC456EB32}"/>
              </a:ext>
            </a:extLst>
          </p:cNvPr>
          <p:cNvSpPr>
            <a:spLocks noGrp="1"/>
          </p:cNvSpPr>
          <p:nvPr>
            <p:ph type="title"/>
          </p:nvPr>
        </p:nvSpPr>
        <p:spPr/>
        <p:txBody>
          <a:bodyPr/>
          <a:lstStyle/>
          <a:p>
            <a:r>
              <a:rPr lang="da-DK" dirty="0"/>
              <a:t>Repræsentantskab 2021</a:t>
            </a:r>
          </a:p>
        </p:txBody>
      </p:sp>
      <p:graphicFrame>
        <p:nvGraphicFramePr>
          <p:cNvPr id="5" name="Diagram 4">
            <a:extLst>
              <a:ext uri="{FF2B5EF4-FFF2-40B4-BE49-F238E27FC236}">
                <a16:creationId xmlns:a16="http://schemas.microsoft.com/office/drawing/2014/main" id="{6F689825-E44D-4DB5-8812-18B5820F0281}"/>
              </a:ext>
            </a:extLst>
          </p:cNvPr>
          <p:cNvGraphicFramePr/>
          <p:nvPr>
            <p:extLst>
              <p:ext uri="{D42A27DB-BD31-4B8C-83A1-F6EECF244321}">
                <p14:modId xmlns:p14="http://schemas.microsoft.com/office/powerpoint/2010/main" val="2598648573"/>
              </p:ext>
            </p:extLst>
          </p:nvPr>
        </p:nvGraphicFramePr>
        <p:xfrm>
          <a:off x="5951811" y="2123768"/>
          <a:ext cx="5976683" cy="4279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aleboble: rektangel med afrundede hjørner 5">
            <a:extLst>
              <a:ext uri="{FF2B5EF4-FFF2-40B4-BE49-F238E27FC236}">
                <a16:creationId xmlns:a16="http://schemas.microsoft.com/office/drawing/2014/main" id="{8A1AD402-3548-48A9-9B81-CAA035281114}"/>
              </a:ext>
            </a:extLst>
          </p:cNvPr>
          <p:cNvSpPr/>
          <p:nvPr/>
        </p:nvSpPr>
        <p:spPr>
          <a:xfrm>
            <a:off x="54008" y="1589408"/>
            <a:ext cx="5388588" cy="2741671"/>
          </a:xfrm>
          <a:prstGeom prst="wedgeRoundRectCallout">
            <a:avLst>
              <a:gd name="adj1" fmla="val 43023"/>
              <a:gd name="adj2" fmla="val 67113"/>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a-DK" sz="2000" dirty="0">
                <a:solidFill>
                  <a:schemeClr val="bg1"/>
                </a:solidFill>
                <a:latin typeface="Calibri Light" panose="020F0302020204030204" pitchFamily="34" charset="0"/>
              </a:rPr>
              <a:t>Deltagelse ved Repræsentantskab d. 6. januar</a:t>
            </a:r>
          </a:p>
          <a:p>
            <a:pPr marL="285750" indent="-285750">
              <a:buFont typeface="Wingdings" panose="05000000000000000000" pitchFamily="2" charset="2"/>
              <a:buChar char="§"/>
            </a:pPr>
            <a:r>
              <a:rPr lang="da-DK" sz="2000" dirty="0">
                <a:solidFill>
                  <a:schemeClr val="bg1"/>
                </a:solidFill>
                <a:latin typeface="Calibri Light" panose="020F0302020204030204" pitchFamily="34" charset="0"/>
              </a:rPr>
              <a:t>Ekstraordinært Repræsentantskab d. 27.-28. august</a:t>
            </a:r>
          </a:p>
          <a:p>
            <a:pPr marL="285750" indent="-285750">
              <a:buFont typeface="Wingdings" panose="05000000000000000000" pitchFamily="2" charset="2"/>
              <a:buChar char="§"/>
            </a:pPr>
            <a:r>
              <a:rPr lang="da-DK" sz="2000" dirty="0">
                <a:solidFill>
                  <a:schemeClr val="bg1"/>
                </a:solidFill>
                <a:latin typeface="Calibri Light" panose="020F0302020204030204" pitchFamily="34" charset="0"/>
              </a:rPr>
              <a:t>Hyppige møder i </a:t>
            </a:r>
            <a:r>
              <a:rPr lang="da-DK" sz="2000" dirty="0" err="1">
                <a:solidFill>
                  <a:schemeClr val="bg1"/>
                </a:solidFill>
                <a:latin typeface="Calibri Light" panose="020F0302020204030204" pitchFamily="34" charset="0"/>
              </a:rPr>
              <a:t>DSF’s</a:t>
            </a:r>
            <a:r>
              <a:rPr lang="da-DK" sz="2000" dirty="0">
                <a:solidFill>
                  <a:schemeClr val="bg1"/>
                </a:solidFill>
                <a:latin typeface="Calibri Light" panose="020F0302020204030204" pitchFamily="34" charset="0"/>
              </a:rPr>
              <a:t> ”Team </a:t>
            </a:r>
            <a:r>
              <a:rPr lang="da-DK" sz="2000" dirty="0" err="1">
                <a:solidFill>
                  <a:schemeClr val="bg1"/>
                </a:solidFill>
                <a:latin typeface="Calibri Light" panose="020F0302020204030204" pitchFamily="34" charset="0"/>
              </a:rPr>
              <a:t>Rep</a:t>
            </a:r>
            <a:r>
              <a:rPr lang="da-DK" sz="2000" dirty="0">
                <a:solidFill>
                  <a:schemeClr val="bg1"/>
                </a:solidFill>
                <a:latin typeface="Calibri Light" panose="020F0302020204030204" pitchFamily="34" charset="0"/>
              </a:rPr>
              <a:t>.” 2020-2021</a:t>
            </a:r>
          </a:p>
          <a:p>
            <a:pPr marL="285750" indent="-285750">
              <a:buFont typeface="Wingdings" panose="05000000000000000000" pitchFamily="2" charset="2"/>
              <a:buChar char="§"/>
            </a:pPr>
            <a:r>
              <a:rPr lang="da-DK" sz="2000" dirty="0">
                <a:solidFill>
                  <a:schemeClr val="bg1"/>
                </a:solidFill>
                <a:latin typeface="Calibri Light" panose="020F0302020204030204" pitchFamily="34" charset="0"/>
              </a:rPr>
              <a:t>4 indsendte forslag</a:t>
            </a:r>
          </a:p>
          <a:p>
            <a:pPr marL="285750" indent="-285750">
              <a:buFont typeface="Wingdings" panose="05000000000000000000" pitchFamily="2" charset="2"/>
              <a:buChar char="§"/>
            </a:pPr>
            <a:r>
              <a:rPr lang="da-DK" sz="2000" dirty="0">
                <a:solidFill>
                  <a:schemeClr val="bg1"/>
                </a:solidFill>
                <a:latin typeface="Calibri Light" panose="020F0302020204030204" pitchFamily="34" charset="0"/>
              </a:rPr>
              <a:t>Forberedelse ved Team </a:t>
            </a:r>
            <a:r>
              <a:rPr lang="da-DK" sz="2000" dirty="0" err="1">
                <a:solidFill>
                  <a:schemeClr val="bg1"/>
                </a:solidFill>
                <a:latin typeface="Calibri Light" panose="020F0302020204030204" pitchFamily="34" charset="0"/>
              </a:rPr>
              <a:t>Rep</a:t>
            </a:r>
            <a:r>
              <a:rPr lang="da-DK" sz="2000" dirty="0">
                <a:solidFill>
                  <a:schemeClr val="bg1"/>
                </a:solidFill>
                <a:latin typeface="Calibri Light" panose="020F0302020204030204" pitchFamily="34" charset="0"/>
              </a:rPr>
              <a:t>. møder sommeren </a:t>
            </a:r>
            <a:r>
              <a:rPr lang="da-DK" sz="2000" i="1" dirty="0">
                <a:solidFill>
                  <a:schemeClr val="bg1"/>
                </a:solidFill>
                <a:latin typeface="Calibri Light" panose="020F0302020204030204" pitchFamily="34" charset="0"/>
              </a:rPr>
              <a:t>(Lars Henrik)</a:t>
            </a:r>
            <a:endParaRPr lang="da-DK" sz="2000" dirty="0">
              <a:solidFill>
                <a:schemeClr val="bg1"/>
              </a:solidFill>
            </a:endParaRPr>
          </a:p>
        </p:txBody>
      </p:sp>
      <p:pic>
        <p:nvPicPr>
          <p:cNvPr id="2050" name="Picture 2">
            <a:extLst>
              <a:ext uri="{FF2B5EF4-FFF2-40B4-BE49-F238E27FC236}">
                <a16:creationId xmlns:a16="http://schemas.microsoft.com/office/drawing/2014/main" id="{CEA49236-12D6-4724-861C-78EBF6CA7C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074" y="4645726"/>
            <a:ext cx="2995926" cy="199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7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D354C-08AB-47B1-922E-8EAAEA05DFB4}"/>
              </a:ext>
            </a:extLst>
          </p:cNvPr>
          <p:cNvSpPr>
            <a:spLocks noGrp="1"/>
          </p:cNvSpPr>
          <p:nvPr>
            <p:ph type="title"/>
          </p:nvPr>
        </p:nvSpPr>
        <p:spPr/>
        <p:txBody>
          <a:bodyPr>
            <a:normAutofit/>
          </a:bodyPr>
          <a:lstStyle/>
          <a:p>
            <a:r>
              <a:rPr lang="da-DK" dirty="0"/>
              <a:t>Pulje til NKR arbejde</a:t>
            </a:r>
            <a:br>
              <a:rPr lang="da-DK" dirty="0"/>
            </a:br>
            <a:r>
              <a:rPr lang="da-DK" sz="2700" i="1" dirty="0">
                <a:solidFill>
                  <a:srgbClr val="555555"/>
                </a:solidFill>
                <a:effectLst/>
                <a:latin typeface="Lato"/>
              </a:rPr>
              <a:t>6 godkendte ansøgninger i 2019-2021</a:t>
            </a:r>
            <a:endParaRPr lang="da-DK" dirty="0"/>
          </a:p>
        </p:txBody>
      </p:sp>
      <p:graphicFrame>
        <p:nvGraphicFramePr>
          <p:cNvPr id="5" name="Diagram 4">
            <a:extLst>
              <a:ext uri="{FF2B5EF4-FFF2-40B4-BE49-F238E27FC236}">
                <a16:creationId xmlns:a16="http://schemas.microsoft.com/office/drawing/2014/main" id="{0114739C-7CDF-469F-A348-4F720E930781}"/>
              </a:ext>
            </a:extLst>
          </p:cNvPr>
          <p:cNvGraphicFramePr/>
          <p:nvPr>
            <p:extLst>
              <p:ext uri="{D42A27DB-BD31-4B8C-83A1-F6EECF244321}">
                <p14:modId xmlns:p14="http://schemas.microsoft.com/office/powerpoint/2010/main" val="1350714643"/>
              </p:ext>
            </p:extLst>
          </p:nvPr>
        </p:nvGraphicFramePr>
        <p:xfrm>
          <a:off x="1037262" y="1538126"/>
          <a:ext cx="87364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27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84A60-4ED5-4A18-884C-00B673C0EE13}"/>
              </a:ext>
            </a:extLst>
          </p:cNvPr>
          <p:cNvSpPr>
            <a:spLocks noGrp="1"/>
          </p:cNvSpPr>
          <p:nvPr>
            <p:ph type="title"/>
          </p:nvPr>
        </p:nvSpPr>
        <p:spPr/>
        <p:txBody>
          <a:bodyPr/>
          <a:lstStyle/>
          <a:p>
            <a:r>
              <a:rPr lang="da-DK" dirty="0"/>
              <a:t>Bilaterale møder med faglige selskaber</a:t>
            </a:r>
          </a:p>
        </p:txBody>
      </p:sp>
      <p:pic>
        <p:nvPicPr>
          <p:cNvPr id="4" name="Grafik 3" descr="Onlinemøde med massiv udfyldning">
            <a:extLst>
              <a:ext uri="{FF2B5EF4-FFF2-40B4-BE49-F238E27FC236}">
                <a16:creationId xmlns:a16="http://schemas.microsoft.com/office/drawing/2014/main" id="{BC923230-3F01-4B92-9918-A3BEF92543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6798" y="1857865"/>
            <a:ext cx="1200777" cy="1200777"/>
          </a:xfrm>
          <a:prstGeom prst="rect">
            <a:avLst/>
          </a:prstGeom>
        </p:spPr>
      </p:pic>
      <p:pic>
        <p:nvPicPr>
          <p:cNvPr id="8" name="Grafik 7" descr="Kaffe med massiv udfyldning">
            <a:extLst>
              <a:ext uri="{FF2B5EF4-FFF2-40B4-BE49-F238E27FC236}">
                <a16:creationId xmlns:a16="http://schemas.microsoft.com/office/drawing/2014/main" id="{7BC8CFC6-E3D7-495B-A15A-371B64F6D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8656" y="3752582"/>
            <a:ext cx="914400" cy="914400"/>
          </a:xfrm>
          <a:prstGeom prst="rect">
            <a:avLst/>
          </a:prstGeom>
        </p:spPr>
      </p:pic>
      <p:pic>
        <p:nvPicPr>
          <p:cNvPr id="10" name="Grafik 9" descr="Kaffe kontur">
            <a:extLst>
              <a:ext uri="{FF2B5EF4-FFF2-40B4-BE49-F238E27FC236}">
                <a16:creationId xmlns:a16="http://schemas.microsoft.com/office/drawing/2014/main" id="{759112DF-41D3-4441-B7CC-A79AB757D2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53098" y="3105418"/>
            <a:ext cx="914400" cy="914400"/>
          </a:xfrm>
          <a:prstGeom prst="rect">
            <a:avLst/>
          </a:prstGeom>
        </p:spPr>
      </p:pic>
      <p:graphicFrame>
        <p:nvGraphicFramePr>
          <p:cNvPr id="11" name="Diagram 10">
            <a:extLst>
              <a:ext uri="{FF2B5EF4-FFF2-40B4-BE49-F238E27FC236}">
                <a16:creationId xmlns:a16="http://schemas.microsoft.com/office/drawing/2014/main" id="{8E99EE2D-FB4D-4454-BE85-0B7141DCBCBA}"/>
              </a:ext>
            </a:extLst>
          </p:cNvPr>
          <p:cNvGraphicFramePr/>
          <p:nvPr/>
        </p:nvGraphicFramePr>
        <p:xfrm>
          <a:off x="736144" y="1661658"/>
          <a:ext cx="8479574" cy="49632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2090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4760-592E-4E72-A35F-A3FAA5C81744}"/>
              </a:ext>
            </a:extLst>
          </p:cNvPr>
          <p:cNvSpPr>
            <a:spLocks noGrp="1"/>
          </p:cNvSpPr>
          <p:nvPr>
            <p:ph type="title"/>
          </p:nvPr>
        </p:nvSpPr>
        <p:spPr/>
        <p:txBody>
          <a:bodyPr/>
          <a:lstStyle/>
          <a:p>
            <a:r>
              <a:rPr lang="da-DK" dirty="0"/>
              <a:t>Fagkongres 2022</a:t>
            </a:r>
          </a:p>
        </p:txBody>
      </p:sp>
      <p:pic>
        <p:nvPicPr>
          <p:cNvPr id="1026" name="Picture 2">
            <a:extLst>
              <a:ext uri="{FF2B5EF4-FFF2-40B4-BE49-F238E27FC236}">
                <a16:creationId xmlns:a16="http://schemas.microsoft.com/office/drawing/2014/main" id="{9034F858-C30E-4E9F-90F8-314DC4C892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0946" y="5124734"/>
            <a:ext cx="5327125" cy="1494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464A4C-433B-4C32-8593-8BF16F4B6F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055" y="1739734"/>
            <a:ext cx="3521123" cy="2640842"/>
          </a:xfrm>
          <a:prstGeom prst="rect">
            <a:avLst/>
          </a:prstGeom>
          <a:noFill/>
          <a:extLst>
            <a:ext uri="{909E8E84-426E-40DD-AFC4-6F175D3DCCD1}">
              <a14:hiddenFill xmlns:a14="http://schemas.microsoft.com/office/drawing/2010/main">
                <a:solidFill>
                  <a:srgbClr val="FFFFFF"/>
                </a:solidFill>
              </a14:hiddenFill>
            </a:ext>
          </a:extLst>
        </p:spPr>
      </p:pic>
      <p:sp>
        <p:nvSpPr>
          <p:cNvPr id="5" name="Taleboble: rektangel med afrundede hjørner 4">
            <a:extLst>
              <a:ext uri="{FF2B5EF4-FFF2-40B4-BE49-F238E27FC236}">
                <a16:creationId xmlns:a16="http://schemas.microsoft.com/office/drawing/2014/main" id="{3E6C4467-5707-4334-A532-FD6AD61681AB}"/>
              </a:ext>
            </a:extLst>
          </p:cNvPr>
          <p:cNvSpPr/>
          <p:nvPr/>
        </p:nvSpPr>
        <p:spPr>
          <a:xfrm>
            <a:off x="271879" y="1786526"/>
            <a:ext cx="6627187" cy="3207084"/>
          </a:xfrm>
          <a:prstGeom prst="wedgeRoundRectCallout">
            <a:avLst>
              <a:gd name="adj1" fmla="val 43023"/>
              <a:gd name="adj2" fmla="val 67113"/>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Dialogmøde d. 22. oktober, oplæg og workshop ved det videnskabelige panel</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Indkommende forslag til fagkongres:</a:t>
            </a:r>
          </a:p>
          <a:p>
            <a:pPr marL="800100" lvl="1" indent="-342900">
              <a:buFont typeface="Arial" panose="020B0604020202020204" pitchFamily="34" charset="0"/>
              <a:buChar char="•"/>
            </a:pPr>
            <a:r>
              <a:rPr lang="da-DK" sz="2400" dirty="0">
                <a:solidFill>
                  <a:schemeClr val="bg1"/>
                </a:solidFill>
                <a:latin typeface="Calibri Light" panose="020F0302020204030204" pitchFamily="34" charset="0"/>
              </a:rPr>
              <a:t>13 Keynotes</a:t>
            </a:r>
          </a:p>
          <a:p>
            <a:pPr marL="800100" lvl="1" indent="-342900">
              <a:buFont typeface="Arial" panose="020B0604020202020204" pitchFamily="34" charset="0"/>
              <a:buChar char="•"/>
            </a:pPr>
            <a:r>
              <a:rPr lang="en-US" sz="2400" dirty="0">
                <a:solidFill>
                  <a:schemeClr val="bg1"/>
                </a:solidFill>
                <a:latin typeface="Calibri Light" panose="020F0302020204030204" pitchFamily="34" charset="0"/>
              </a:rPr>
              <a:t>55 </a:t>
            </a:r>
            <a:r>
              <a:rPr lang="en-US" sz="2400" dirty="0" err="1">
                <a:solidFill>
                  <a:schemeClr val="bg1"/>
                </a:solidFill>
                <a:latin typeface="Calibri Light" panose="020F0302020204030204" pitchFamily="34" charset="0"/>
              </a:rPr>
              <a:t>symposier</a:t>
            </a:r>
            <a:endParaRPr lang="da-DK" sz="2400" dirty="0">
              <a:solidFill>
                <a:schemeClr val="bg1"/>
              </a:solidFill>
              <a:latin typeface="Calibri Light" panose="020F0302020204030204" pitchFamily="34" charset="0"/>
            </a:endParaRPr>
          </a:p>
          <a:p>
            <a:pPr marL="800100" lvl="1" indent="-342900">
              <a:buFont typeface="Arial" panose="020B0604020202020204" pitchFamily="34" charset="0"/>
              <a:buChar char="•"/>
            </a:pPr>
            <a:r>
              <a:rPr lang="en-US" sz="2400" dirty="0">
                <a:solidFill>
                  <a:schemeClr val="bg1"/>
                </a:solidFill>
                <a:latin typeface="Calibri Light" panose="020F0302020204030204" pitchFamily="34" charset="0"/>
              </a:rPr>
              <a:t>21 workshops</a:t>
            </a:r>
            <a:endParaRPr lang="da-DK" sz="2400" dirty="0">
              <a:solidFill>
                <a:schemeClr val="bg1"/>
              </a:solidFill>
              <a:latin typeface="Calibri Light" panose="020F0302020204030204" pitchFamily="34" charset="0"/>
            </a:endParaRPr>
          </a:p>
          <a:p>
            <a:pPr marL="800100" lvl="1" indent="-342900">
              <a:buFont typeface="Arial" panose="020B0604020202020204" pitchFamily="34" charset="0"/>
              <a:buChar char="•"/>
            </a:pPr>
            <a:r>
              <a:rPr lang="en-US" sz="2400" dirty="0">
                <a:solidFill>
                  <a:schemeClr val="bg1"/>
                </a:solidFill>
                <a:latin typeface="Calibri Light" panose="020F0302020204030204" pitchFamily="34" charset="0"/>
              </a:rPr>
              <a:t>7 Round table </a:t>
            </a:r>
            <a:endParaRPr lang="da-DK" sz="2400" dirty="0">
              <a:solidFill>
                <a:schemeClr val="bg1"/>
              </a:solidFill>
              <a:latin typeface="Calibri Light" panose="020F0302020204030204" pitchFamily="34" charset="0"/>
            </a:endParaRPr>
          </a:p>
          <a:p>
            <a:pPr marL="285750" indent="-285750">
              <a:buFont typeface="Wingdings" panose="05000000000000000000" pitchFamily="2" charset="2"/>
              <a:buChar char="§"/>
            </a:pPr>
            <a:endParaRPr lang="da-DK" sz="2400" dirty="0">
              <a:solidFill>
                <a:schemeClr val="bg1"/>
              </a:solidFill>
            </a:endParaRPr>
          </a:p>
        </p:txBody>
      </p:sp>
    </p:spTree>
    <p:extLst>
      <p:ext uri="{BB962C8B-B14F-4D97-AF65-F5344CB8AC3E}">
        <p14:creationId xmlns:p14="http://schemas.microsoft.com/office/powerpoint/2010/main" val="351508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5DED3-EB9D-42D0-ADD3-9CF72E51F31F}"/>
              </a:ext>
            </a:extLst>
          </p:cNvPr>
          <p:cNvSpPr>
            <a:spLocks noGrp="1"/>
          </p:cNvSpPr>
          <p:nvPr>
            <p:ph type="title"/>
          </p:nvPr>
        </p:nvSpPr>
        <p:spPr/>
        <p:txBody>
          <a:bodyPr/>
          <a:lstStyle/>
          <a:p>
            <a:pPr lvl="0"/>
            <a:r>
              <a:rPr lang="da-DK" sz="4400" dirty="0">
                <a:effectLst/>
                <a:latin typeface="Calibri" panose="020F0502020204030204" pitchFamily="34" charset="0"/>
                <a:ea typeface="Times New Roman" panose="02020603050405020304" pitchFamily="18" charset="0"/>
              </a:rPr>
              <a:t>Måleredskaber</a:t>
            </a:r>
            <a:endParaRPr lang="da-DK" sz="4400" dirty="0">
              <a:effectLst/>
              <a:latin typeface="Calibri" panose="020F0502020204030204" pitchFamily="34" charset="0"/>
              <a:ea typeface="Calibri" panose="020F0502020204030204" pitchFamily="34" charset="0"/>
            </a:endParaRPr>
          </a:p>
        </p:txBody>
      </p:sp>
      <p:sp>
        <p:nvSpPr>
          <p:cNvPr id="4" name="Taleboble: rektangel med afrundede hjørner 3">
            <a:extLst>
              <a:ext uri="{FF2B5EF4-FFF2-40B4-BE49-F238E27FC236}">
                <a16:creationId xmlns:a16="http://schemas.microsoft.com/office/drawing/2014/main" id="{8F04901F-18E5-4663-B2A8-893372EF53AC}"/>
              </a:ext>
            </a:extLst>
          </p:cNvPr>
          <p:cNvSpPr/>
          <p:nvPr/>
        </p:nvSpPr>
        <p:spPr>
          <a:xfrm>
            <a:off x="271879" y="1786526"/>
            <a:ext cx="7234963" cy="3541086"/>
          </a:xfrm>
          <a:prstGeom prst="wedgeRoundRectCallout">
            <a:avLst>
              <a:gd name="adj1" fmla="val 57482"/>
              <a:gd name="adj2" fmla="val 52430"/>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a-DK" sz="2400" dirty="0" err="1">
                <a:solidFill>
                  <a:schemeClr val="bg1"/>
                </a:solidFill>
                <a:latin typeface="Calibri Light" panose="020F0302020204030204" pitchFamily="34" charset="0"/>
              </a:rPr>
              <a:t>Survey</a:t>
            </a:r>
            <a:r>
              <a:rPr lang="da-DK" sz="2400" dirty="0">
                <a:solidFill>
                  <a:schemeClr val="bg1"/>
                </a:solidFill>
                <a:latin typeface="Calibri Light" panose="020F0302020204030204" pitchFamily="34" charset="0"/>
              </a:rPr>
              <a:t> december-januar</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304 besvarelser</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Der er fortsat stort behov for at levere måleredskaber af stor videnskabelig kvalitet</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De faglige selskaber får rapport til kommentering</a:t>
            </a:r>
          </a:p>
          <a:p>
            <a:pPr marL="285750" indent="-285750">
              <a:buFont typeface="Wingdings" panose="05000000000000000000" pitchFamily="2" charset="2"/>
              <a:buChar char="§"/>
            </a:pPr>
            <a:r>
              <a:rPr lang="da-DK" sz="2400" dirty="0">
                <a:solidFill>
                  <a:schemeClr val="bg1"/>
                </a:solidFill>
                <a:latin typeface="Calibri Light" panose="020F0302020204030204" pitchFamily="34" charset="0"/>
              </a:rPr>
              <a:t>DSF fokus på at få flere ressourcer til udvikling af eksisterende og nye måleredskaber</a:t>
            </a:r>
            <a:endParaRPr lang="da-DK" sz="2400" dirty="0">
              <a:solidFill>
                <a:schemeClr val="bg1"/>
              </a:solidFill>
            </a:endParaRPr>
          </a:p>
        </p:txBody>
      </p:sp>
      <p:pic>
        <p:nvPicPr>
          <p:cNvPr id="9" name="Billede 8">
            <a:extLst>
              <a:ext uri="{FF2B5EF4-FFF2-40B4-BE49-F238E27FC236}">
                <a16:creationId xmlns:a16="http://schemas.microsoft.com/office/drawing/2014/main" id="{77D131CF-2888-41F7-B3DC-32F8F5382ED5}"/>
              </a:ext>
            </a:extLst>
          </p:cNvPr>
          <p:cNvPicPr>
            <a:picLocks noChangeAspect="1"/>
          </p:cNvPicPr>
          <p:nvPr/>
        </p:nvPicPr>
        <p:blipFill rotWithShape="1">
          <a:blip r:embed="rId3"/>
          <a:srcRect l="23050" t="17884" r="39106" b="9062"/>
          <a:stretch/>
        </p:blipFill>
        <p:spPr>
          <a:xfrm>
            <a:off x="8207697" y="2250409"/>
            <a:ext cx="3383897" cy="4354806"/>
          </a:xfrm>
          <a:prstGeom prst="rect">
            <a:avLst/>
          </a:prstGeom>
        </p:spPr>
      </p:pic>
    </p:spTree>
    <p:extLst>
      <p:ext uri="{BB962C8B-B14F-4D97-AF65-F5344CB8AC3E}">
        <p14:creationId xmlns:p14="http://schemas.microsoft.com/office/powerpoint/2010/main" val="3880131813"/>
      </p:ext>
    </p:extLst>
  </p:cSld>
  <p:clrMapOvr>
    <a:masterClrMapping/>
  </p:clrMapOvr>
  <mc:AlternateContent xmlns:mc="http://schemas.openxmlformats.org/markup-compatibility/2006" xmlns:p14="http://schemas.microsoft.com/office/powerpoint/2010/main">
    <mc:Choice Requires="p14">
      <p:transition spd="slow" p14:dur="2000" advTm="112096"/>
    </mc:Choice>
    <mc:Fallback xmlns="">
      <p:transition spd="slow" advTm="11209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9|14.8|12.9|15.5"/>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TotalTime>
  <Words>1032</Words>
  <Application>Microsoft Office PowerPoint</Application>
  <PresentationFormat>Widescreen</PresentationFormat>
  <Paragraphs>134</Paragraphs>
  <Slides>14</Slides>
  <Notes>5</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14</vt:i4>
      </vt:variant>
    </vt:vector>
  </HeadingPairs>
  <TitlesOfParts>
    <vt:vector size="22" baseType="lpstr">
      <vt:lpstr>Arial</vt:lpstr>
      <vt:lpstr>Calibri</vt:lpstr>
      <vt:lpstr>Calibri Light</vt:lpstr>
      <vt:lpstr>Lato</vt:lpstr>
      <vt:lpstr>Symbol</vt:lpstr>
      <vt:lpstr>Times New Roman</vt:lpstr>
      <vt:lpstr>Wingdings</vt:lpstr>
      <vt:lpstr>Office-tema</vt:lpstr>
      <vt:lpstr>DSF Årsmøde   - Årsberetning v. Gitte Arnbjerg     Hotel Severin - Middelfart, 15. juni 2021</vt:lpstr>
      <vt:lpstr>Arbejdet for overdragelse af faglige kurser</vt:lpstr>
      <vt:lpstr>Plan2learn – implementering 2021 - E-læring og administration af kurser</vt:lpstr>
      <vt:lpstr>Ny samarbejdskonstruktion i samarbejdet mellem DSF og Hovedbestyrelsen</vt:lpstr>
      <vt:lpstr>Repræsentantskab 2021</vt:lpstr>
      <vt:lpstr>Pulje til NKR arbejde 6 godkendte ansøgninger i 2019-2021</vt:lpstr>
      <vt:lpstr>Bilaterale møder med faglige selskaber</vt:lpstr>
      <vt:lpstr>Fagkongres 2022</vt:lpstr>
      <vt:lpstr>Måleredskaber</vt:lpstr>
      <vt:lpstr>Høringer og udpegninger 2021 </vt:lpstr>
      <vt:lpstr>Specialiseringsordningen 2021</vt:lpstr>
      <vt:lpstr>Fordeling af ansøgninger på specialer (2018-2021) - Specialister og certificerede klinikere</vt:lpstr>
      <vt:lpstr>Strategiske mål anno 2021</vt:lpstr>
      <vt:lpstr>TAK FOR DET GODE SAMARBEJDE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til Dansk Selskab for Fysioterapi    v. Lars Tomlinson  11. august 2020</dc:title>
  <dc:creator>Lars Tomlinson</dc:creator>
  <cp:lastModifiedBy>Lars Tomlinson</cp:lastModifiedBy>
  <cp:revision>34</cp:revision>
  <cp:lastPrinted>2020-08-11T08:48:13Z</cp:lastPrinted>
  <dcterms:created xsi:type="dcterms:W3CDTF">2020-08-11T08:46:07Z</dcterms:created>
  <dcterms:modified xsi:type="dcterms:W3CDTF">2021-06-16T12:17:09Z</dcterms:modified>
</cp:coreProperties>
</file>