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836" r:id="rId2"/>
    <p:sldId id="841" r:id="rId3"/>
    <p:sldId id="849" r:id="rId4"/>
    <p:sldId id="852" r:id="rId5"/>
    <p:sldId id="853" r:id="rId6"/>
    <p:sldId id="842" r:id="rId7"/>
    <p:sldId id="844" r:id="rId8"/>
    <p:sldId id="843" r:id="rId9"/>
    <p:sldId id="845" r:id="rId10"/>
    <p:sldId id="847" r:id="rId11"/>
    <p:sldId id="846" r:id="rId12"/>
    <p:sldId id="848" r:id="rId13"/>
  </p:sldIdLst>
  <p:sldSz cx="12192000" cy="6858000"/>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4350"/>
    <a:srgbClr val="73B1C7"/>
    <a:srgbClr val="2D5F71"/>
    <a:srgbClr val="97733F"/>
    <a:srgbClr val="79B5C9"/>
    <a:srgbClr val="14314C"/>
    <a:srgbClr val="4D9BB7"/>
    <a:srgbClr val="00CC00"/>
    <a:srgbClr val="002F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840" autoAdjust="0"/>
  </p:normalViewPr>
  <p:slideViewPr>
    <p:cSldViewPr snapToGrid="0">
      <p:cViewPr>
        <p:scale>
          <a:sx n="73" d="100"/>
          <a:sy n="73" d="100"/>
        </p:scale>
        <p:origin x="404" y="-42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45" d="100"/>
          <a:sy n="45" d="100"/>
        </p:scale>
        <p:origin x="2828"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id="{9D1492B2-13F6-4BD2-BF18-5D0709DB654D}"/>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aa-ET"/>
          </a:p>
        </p:txBody>
      </p:sp>
      <p:sp>
        <p:nvSpPr>
          <p:cNvPr id="3" name="Pladsholder til dato 2">
            <a:extLst>
              <a:ext uri="{FF2B5EF4-FFF2-40B4-BE49-F238E27FC236}">
                <a16:creationId xmlns:a16="http://schemas.microsoft.com/office/drawing/2014/main" id="{D65476C9-6824-4CF0-9CAA-4E0C2804403C}"/>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605B51A-ECCB-4F1A-A17D-61C05DCD8FFA}" type="datetimeFigureOut">
              <a:rPr lang="aa-ET" smtClean="0"/>
              <a:t>06/15/2021</a:t>
            </a:fld>
            <a:endParaRPr lang="aa-ET"/>
          </a:p>
        </p:txBody>
      </p:sp>
      <p:sp>
        <p:nvSpPr>
          <p:cNvPr id="4" name="Pladsholder til sidefod 3">
            <a:extLst>
              <a:ext uri="{FF2B5EF4-FFF2-40B4-BE49-F238E27FC236}">
                <a16:creationId xmlns:a16="http://schemas.microsoft.com/office/drawing/2014/main" id="{69BC2959-5D8C-473D-ADC3-8A5BE1AEB4C2}"/>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aa-ET"/>
          </a:p>
        </p:txBody>
      </p:sp>
      <p:sp>
        <p:nvSpPr>
          <p:cNvPr id="5" name="Pladsholder til slidenummer 4">
            <a:extLst>
              <a:ext uri="{FF2B5EF4-FFF2-40B4-BE49-F238E27FC236}">
                <a16:creationId xmlns:a16="http://schemas.microsoft.com/office/drawing/2014/main" id="{FC864CCA-317C-4E20-AB2E-A5C52A07800A}"/>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76A253C-FA42-4AA6-B226-F9D29598E858}" type="slidenum">
              <a:rPr lang="aa-ET" smtClean="0"/>
              <a:t>‹nr.›</a:t>
            </a:fld>
            <a:endParaRPr lang="aa-ET"/>
          </a:p>
        </p:txBody>
      </p:sp>
    </p:spTree>
    <p:extLst>
      <p:ext uri="{BB962C8B-B14F-4D97-AF65-F5344CB8AC3E}">
        <p14:creationId xmlns:p14="http://schemas.microsoft.com/office/powerpoint/2010/main" val="2323964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aa-ET"/>
          </a:p>
        </p:txBody>
      </p:sp>
      <p:sp>
        <p:nvSpPr>
          <p:cNvPr id="3" name="Pladsholder til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D0F7545-9A10-46A2-9D3E-C2B482D7ADAD}" type="datetimeFigureOut">
              <a:rPr lang="aa-ET" smtClean="0"/>
              <a:t>06/15/2021</a:t>
            </a:fld>
            <a:endParaRPr lang="aa-ET"/>
          </a:p>
        </p:txBody>
      </p:sp>
      <p:sp>
        <p:nvSpPr>
          <p:cNvPr id="4" name="Pladsholder til slidebille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aa-ET"/>
          </a:p>
        </p:txBody>
      </p:sp>
      <p:sp>
        <p:nvSpPr>
          <p:cNvPr id="5" name="Pladsholder til no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aa-ET"/>
          </a:p>
        </p:txBody>
      </p:sp>
      <p:sp>
        <p:nvSpPr>
          <p:cNvPr id="6" name="Pladsholder til sidefod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aa-ET"/>
          </a:p>
        </p:txBody>
      </p:sp>
      <p:sp>
        <p:nvSpPr>
          <p:cNvPr id="7" name="Pladsholder til sli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4AF0AEE-6DEF-4680-9996-F8D79B52FFE1}" type="slidenum">
              <a:rPr lang="aa-ET" smtClean="0"/>
              <a:t>‹nr.›</a:t>
            </a:fld>
            <a:endParaRPr lang="aa-ET"/>
          </a:p>
        </p:txBody>
      </p:sp>
    </p:spTree>
    <p:extLst>
      <p:ext uri="{BB962C8B-B14F-4D97-AF65-F5344CB8AC3E}">
        <p14:creationId xmlns:p14="http://schemas.microsoft.com/office/powerpoint/2010/main" val="4020794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a:t>Klik for at redigere i master</a:t>
            </a:r>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i master</a:t>
            </a:r>
          </a:p>
        </p:txBody>
      </p:sp>
      <p:sp>
        <p:nvSpPr>
          <p:cNvPr id="4" name="Pladsholder til dato 3"/>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slidenummer 5"/>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261409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slidenummer 5"/>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266336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slidenummer 5"/>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1452704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og indholdsobjekt">
    <p:spTree>
      <p:nvGrpSpPr>
        <p:cNvPr id="1" name=""/>
        <p:cNvGrpSpPr/>
        <p:nvPr/>
      </p:nvGrpSpPr>
      <p:grpSpPr>
        <a:xfrm>
          <a:off x="0" y="0"/>
          <a:ext cx="0" cy="0"/>
          <a:chOff x="0" y="0"/>
          <a:chExt cx="0" cy="0"/>
        </a:xfrm>
      </p:grpSpPr>
      <p:sp>
        <p:nvSpPr>
          <p:cNvPr id="15" name="Rektangel 14">
            <a:extLst>
              <a:ext uri="{FF2B5EF4-FFF2-40B4-BE49-F238E27FC236}">
                <a16:creationId xmlns:a16="http://schemas.microsoft.com/office/drawing/2014/main" id="{01F1AEFD-A633-434F-8995-21C4A7557E9D}"/>
              </a:ext>
            </a:extLst>
          </p:cNvPr>
          <p:cNvSpPr/>
          <p:nvPr userDrawn="1"/>
        </p:nvSpPr>
        <p:spPr>
          <a:xfrm>
            <a:off x="0" y="1525576"/>
            <a:ext cx="12192000" cy="5332424"/>
          </a:xfrm>
          <a:prstGeom prst="rect">
            <a:avLst/>
          </a:prstGeom>
          <a:solidFill>
            <a:srgbClr val="79B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dirty="0">
              <a:latin typeface="+mj-lt"/>
            </a:endParaRPr>
          </a:p>
        </p:txBody>
      </p:sp>
      <p:pic>
        <p:nvPicPr>
          <p:cNvPr id="16" name="Picture 3" descr="C:\Users\moe\Dropbox\SEKRETARIAT - DSF\Kommunikation\Logo&amp;design&amp;brevpapir\DSF-LOGO1.png">
            <a:extLst>
              <a:ext uri="{FF2B5EF4-FFF2-40B4-BE49-F238E27FC236}">
                <a16:creationId xmlns:a16="http://schemas.microsoft.com/office/drawing/2014/main" id="{14FBBA6F-7D42-455A-9D22-03545110232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071054" y="279264"/>
            <a:ext cx="1652023" cy="1004913"/>
          </a:xfrm>
          <a:prstGeom prst="rect">
            <a:avLst/>
          </a:prstGeom>
          <a:noFill/>
          <a:extLst>
            <a:ext uri="{909E8E84-426E-40DD-AFC4-6F175D3DCCD1}">
              <a14:hiddenFill xmlns:a14="http://schemas.microsoft.com/office/drawing/2010/main">
                <a:solidFill>
                  <a:srgbClr val="FFFFFF"/>
                </a:solidFill>
              </a14:hiddenFill>
            </a:ext>
          </a:extLst>
        </p:spPr>
      </p:pic>
      <p:sp>
        <p:nvSpPr>
          <p:cNvPr id="17" name="Titel 1">
            <a:extLst>
              <a:ext uri="{FF2B5EF4-FFF2-40B4-BE49-F238E27FC236}">
                <a16:creationId xmlns:a16="http://schemas.microsoft.com/office/drawing/2014/main" id="{F046735C-4645-47C0-93FE-CC2DDA903FE9}"/>
              </a:ext>
            </a:extLst>
          </p:cNvPr>
          <p:cNvSpPr>
            <a:spLocks noGrp="1"/>
          </p:cNvSpPr>
          <p:nvPr>
            <p:ph type="title" hasCustomPrompt="1"/>
          </p:nvPr>
        </p:nvSpPr>
        <p:spPr>
          <a:xfrm>
            <a:off x="653560" y="118940"/>
            <a:ext cx="10515600" cy="1325563"/>
          </a:xfrm>
        </p:spPr>
        <p:txBody>
          <a:bodyPr/>
          <a:lstStyle>
            <a:lvl1pPr>
              <a:defRPr>
                <a:latin typeface="+mj-lt"/>
              </a:defRPr>
            </a:lvl1pPr>
          </a:lstStyle>
          <a:p>
            <a:r>
              <a:rPr lang="da-DK" b="1" cap="all" dirty="0"/>
              <a:t> </a:t>
            </a:r>
            <a:endParaRPr lang="x-none" cap="all" dirty="0"/>
          </a:p>
        </p:txBody>
      </p:sp>
      <p:pic>
        <p:nvPicPr>
          <p:cNvPr id="18" name="Billede 17">
            <a:extLst>
              <a:ext uri="{FF2B5EF4-FFF2-40B4-BE49-F238E27FC236}">
                <a16:creationId xmlns:a16="http://schemas.microsoft.com/office/drawing/2014/main" id="{14234A80-D499-4241-8022-533B9735F286}"/>
              </a:ext>
            </a:extLst>
          </p:cNvPr>
          <p:cNvPicPr>
            <a:picLocks noChangeAspect="1"/>
          </p:cNvPicPr>
          <p:nvPr userDrawn="1"/>
        </p:nvPicPr>
        <p:blipFill rotWithShape="1">
          <a:blip r:embed="rId3">
            <a:clrChange>
              <a:clrFrom>
                <a:srgbClr val="FFFFFF"/>
              </a:clrFrom>
              <a:clrTo>
                <a:srgbClr val="FFFFFF">
                  <a:alpha val="0"/>
                </a:srgbClr>
              </a:clrTo>
            </a:clrChange>
          </a:blip>
          <a:srcRect l="58844" r="665"/>
          <a:stretch/>
        </p:blipFill>
        <p:spPr>
          <a:xfrm flipH="1">
            <a:off x="9829799" y="3314722"/>
            <a:ext cx="2319336" cy="3679945"/>
          </a:xfrm>
          <a:prstGeom prst="rect">
            <a:avLst/>
          </a:prstGeom>
        </p:spPr>
      </p:pic>
      <p:cxnSp>
        <p:nvCxnSpPr>
          <p:cNvPr id="20" name="Lige forbindelse 19">
            <a:extLst>
              <a:ext uri="{FF2B5EF4-FFF2-40B4-BE49-F238E27FC236}">
                <a16:creationId xmlns:a16="http://schemas.microsoft.com/office/drawing/2014/main" id="{9F04EB18-623A-4E65-83A9-732871728423}"/>
              </a:ext>
            </a:extLst>
          </p:cNvPr>
          <p:cNvCxnSpPr/>
          <p:nvPr userDrawn="1"/>
        </p:nvCxnSpPr>
        <p:spPr>
          <a:xfrm>
            <a:off x="0" y="1525576"/>
            <a:ext cx="12192000" cy="0"/>
          </a:xfrm>
          <a:prstGeom prst="line">
            <a:avLst/>
          </a:prstGeom>
          <a:ln w="76200">
            <a:solidFill>
              <a:srgbClr val="97733F"/>
            </a:solidFill>
          </a:ln>
        </p:spPr>
        <p:style>
          <a:lnRef idx="1">
            <a:schemeClr val="accent1"/>
          </a:lnRef>
          <a:fillRef idx="0">
            <a:schemeClr val="accent1"/>
          </a:fillRef>
          <a:effectRef idx="0">
            <a:schemeClr val="accent1"/>
          </a:effectRef>
          <a:fontRef idx="minor">
            <a:schemeClr val="tx1"/>
          </a:fontRef>
        </p:style>
      </p:cxnSp>
      <p:pic>
        <p:nvPicPr>
          <p:cNvPr id="21" name="Billede 20">
            <a:extLst>
              <a:ext uri="{FF2B5EF4-FFF2-40B4-BE49-F238E27FC236}">
                <a16:creationId xmlns:a16="http://schemas.microsoft.com/office/drawing/2014/main" id="{0B2ABAE8-A920-4EC1-B698-5B7A24C44693}"/>
              </a:ext>
            </a:extLst>
          </p:cNvPr>
          <p:cNvPicPr>
            <a:picLocks noChangeAspect="1"/>
          </p:cNvPicPr>
          <p:nvPr userDrawn="1"/>
        </p:nvPicPr>
        <p:blipFill>
          <a:blip r:embed="rId4">
            <a:clrChange>
              <a:clrFrom>
                <a:srgbClr val="79B5C9"/>
              </a:clrFrom>
              <a:clrTo>
                <a:srgbClr val="79B5C9">
                  <a:alpha val="0"/>
                </a:srgbClr>
              </a:clrTo>
            </a:clrChange>
            <a:duotone>
              <a:prstClr val="black"/>
              <a:schemeClr val="accent5">
                <a:tint val="45000"/>
                <a:satMod val="400000"/>
              </a:schemeClr>
            </a:duotone>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268308" y="3057875"/>
            <a:ext cx="668157" cy="661269"/>
          </a:xfrm>
          <a:prstGeom prst="rect">
            <a:avLst/>
          </a:prstGeom>
        </p:spPr>
      </p:pic>
      <p:pic>
        <p:nvPicPr>
          <p:cNvPr id="22" name="Billede 21">
            <a:extLst>
              <a:ext uri="{FF2B5EF4-FFF2-40B4-BE49-F238E27FC236}">
                <a16:creationId xmlns:a16="http://schemas.microsoft.com/office/drawing/2014/main" id="{B4A5F4D1-83FD-49F8-942C-30E62ACCD764}"/>
              </a:ext>
            </a:extLst>
          </p:cNvPr>
          <p:cNvPicPr>
            <a:picLocks noChangeAspect="1"/>
          </p:cNvPicPr>
          <p:nvPr userDrawn="1"/>
        </p:nvPicPr>
        <p:blipFill rotWithShape="1">
          <a:blip r:embed="rId4">
            <a:clrChange>
              <a:clrFrom>
                <a:srgbClr val="79B5C9"/>
              </a:clrFrom>
              <a:clrTo>
                <a:srgbClr val="79B5C9">
                  <a:alpha val="0"/>
                </a:srgbClr>
              </a:clrTo>
            </a:clrChange>
            <a:duotone>
              <a:prstClr val="black"/>
              <a:srgbClr val="97733F">
                <a:tint val="45000"/>
                <a:satMod val="400000"/>
              </a:srgbClr>
            </a:duotone>
            <a:extLst>
              <a:ext uri="{BEBA8EAE-BF5A-486C-A8C5-ECC9F3942E4B}">
                <a14:imgProps xmlns:a14="http://schemas.microsoft.com/office/drawing/2010/main">
                  <a14:imgLayer r:embed="rId5">
                    <a14:imgEffect>
                      <a14:sharpenSoften amount="-50000"/>
                    </a14:imgEffect>
                  </a14:imgLayer>
                </a14:imgProps>
              </a:ext>
            </a:extLst>
          </a:blip>
          <a:srcRect l="30433" r="1"/>
          <a:stretch/>
        </p:blipFill>
        <p:spPr>
          <a:xfrm>
            <a:off x="-9301" y="2053533"/>
            <a:ext cx="937558" cy="1333838"/>
          </a:xfrm>
          <a:prstGeom prst="rect">
            <a:avLst/>
          </a:prstGeom>
        </p:spPr>
      </p:pic>
    </p:spTree>
    <p:extLst>
      <p:ext uri="{BB962C8B-B14F-4D97-AF65-F5344CB8AC3E}">
        <p14:creationId xmlns:p14="http://schemas.microsoft.com/office/powerpoint/2010/main" val="203015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slidenummer 5"/>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1343111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a:t>Klik for at redigere i master</a:t>
            </a:r>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slidenummer 5"/>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2711298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838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6172200" y="1825625"/>
            <a:ext cx="5181600" cy="435133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slidenummer 6"/>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410649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a:t>Klik for at redigere i master</a:t>
            </a:r>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8" name="Pladsholder til sidefod 7"/>
          <p:cNvSpPr>
            <a:spLocks noGrp="1"/>
          </p:cNvSpPr>
          <p:nvPr>
            <p:ph type="ftr" sz="quarter" idx="11"/>
          </p:nvPr>
        </p:nvSpPr>
        <p:spPr/>
        <p:txBody>
          <a:bodyPr/>
          <a:lstStyle/>
          <a:p>
            <a:endParaRPr lang="da-DK" dirty="0"/>
          </a:p>
        </p:txBody>
      </p:sp>
      <p:sp>
        <p:nvSpPr>
          <p:cNvPr id="9" name="Pladsholder til slidenummer 8"/>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3504441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4" name="Pladsholder til sidefod 3"/>
          <p:cNvSpPr>
            <a:spLocks noGrp="1"/>
          </p:cNvSpPr>
          <p:nvPr>
            <p:ph type="ftr" sz="quarter" idx="11"/>
          </p:nvPr>
        </p:nvSpPr>
        <p:spPr/>
        <p:txBody>
          <a:bodyPr/>
          <a:lstStyle/>
          <a:p>
            <a:endParaRPr lang="da-DK" dirty="0"/>
          </a:p>
        </p:txBody>
      </p:sp>
      <p:sp>
        <p:nvSpPr>
          <p:cNvPr id="5" name="Pladsholder til slidenummer 4"/>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342912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3" name="Pladsholder til sidefod 2"/>
          <p:cNvSpPr>
            <a:spLocks noGrp="1"/>
          </p:cNvSpPr>
          <p:nvPr>
            <p:ph type="ftr" sz="quarter" idx="11"/>
          </p:nvPr>
        </p:nvSpPr>
        <p:spPr/>
        <p:txBody>
          <a:bodyPr/>
          <a:lstStyle/>
          <a:p>
            <a:endParaRPr lang="da-DK" dirty="0"/>
          </a:p>
        </p:txBody>
      </p:sp>
      <p:sp>
        <p:nvSpPr>
          <p:cNvPr id="4" name="Pladsholder til slidenummer 3"/>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172068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slidenummer 6"/>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2788129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a:t>Klik for at redigere i master</a:t>
            </a:r>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dirty="0"/>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i master</a:t>
            </a:r>
          </a:p>
        </p:txBody>
      </p:sp>
      <p:sp>
        <p:nvSpPr>
          <p:cNvPr id="5" name="Pladsholder til dato 4"/>
          <p:cNvSpPr>
            <a:spLocks noGrp="1"/>
          </p:cNvSpPr>
          <p:nvPr>
            <p:ph type="dt" sz="half" idx="10"/>
          </p:nvPr>
        </p:nvSpPr>
        <p:spPr/>
        <p:txBody>
          <a:bodyPr/>
          <a:lstStyle/>
          <a:p>
            <a:fld id="{A70AD52B-7713-41F1-90C0-2AC7B72A1203}" type="datetimeFigureOut">
              <a:rPr lang="da-DK" smtClean="0"/>
              <a:t>15-06-2021</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slidenummer 6"/>
          <p:cNvSpPr>
            <a:spLocks noGrp="1"/>
          </p:cNvSpPr>
          <p:nvPr>
            <p:ph type="sldNum" sz="quarter" idx="12"/>
          </p:nvPr>
        </p:nvSpPr>
        <p:spPr/>
        <p:txBody>
          <a:bodyPr/>
          <a:lstStyle/>
          <a:p>
            <a:fld id="{05BFCD43-BD0B-421B-8E4E-E9D4E15F69C3}" type="slidenum">
              <a:rPr lang="da-DK" smtClean="0"/>
              <a:t>‹nr.›</a:t>
            </a:fld>
            <a:endParaRPr lang="da-DK" dirty="0"/>
          </a:p>
        </p:txBody>
      </p:sp>
    </p:spTree>
    <p:extLst>
      <p:ext uri="{BB962C8B-B14F-4D97-AF65-F5344CB8AC3E}">
        <p14:creationId xmlns:p14="http://schemas.microsoft.com/office/powerpoint/2010/main" val="1696455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i master</a:t>
            </a:r>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0AD52B-7713-41F1-90C0-2AC7B72A1203}" type="datetimeFigureOut">
              <a:rPr lang="da-DK" smtClean="0"/>
              <a:t>15-06-2021</a:t>
            </a:fld>
            <a:endParaRPr lang="da-DK" dirty="0"/>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dirty="0"/>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FCD43-BD0B-421B-8E4E-E9D4E15F69C3}" type="slidenum">
              <a:rPr lang="da-DK" smtClean="0"/>
              <a:t>‹nr.›</a:t>
            </a:fld>
            <a:endParaRPr lang="da-DK" dirty="0"/>
          </a:p>
        </p:txBody>
      </p:sp>
    </p:spTree>
    <p:extLst>
      <p:ext uri="{BB962C8B-B14F-4D97-AF65-F5344CB8AC3E}">
        <p14:creationId xmlns:p14="http://schemas.microsoft.com/office/powerpoint/2010/main" val="36226825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F6176728-08AA-474F-B458-8ED71040E298}"/>
              </a:ext>
            </a:extLst>
          </p:cNvPr>
          <p:cNvSpPr/>
          <p:nvPr/>
        </p:nvSpPr>
        <p:spPr>
          <a:xfrm>
            <a:off x="167054" y="1588810"/>
            <a:ext cx="12192000" cy="5332424"/>
          </a:xfrm>
          <a:prstGeom prst="rect">
            <a:avLst/>
          </a:prstGeom>
          <a:solidFill>
            <a:srgbClr val="79B5C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latin typeface="+mj-lt"/>
            </a:endParaRPr>
          </a:p>
        </p:txBody>
      </p:sp>
      <p:pic>
        <p:nvPicPr>
          <p:cNvPr id="44" name="Billede 43">
            <a:extLst>
              <a:ext uri="{FF2B5EF4-FFF2-40B4-BE49-F238E27FC236}">
                <a16:creationId xmlns:a16="http://schemas.microsoft.com/office/drawing/2014/main" id="{35A60F29-244F-4044-9C45-3A34C9B748F5}"/>
              </a:ext>
            </a:extLst>
          </p:cNvPr>
          <p:cNvPicPr>
            <a:picLocks noChangeAspect="1"/>
          </p:cNvPicPr>
          <p:nvPr/>
        </p:nvPicPr>
        <p:blipFill rotWithShape="1">
          <a:blip r:embed="rId2">
            <a:clrChange>
              <a:clrFrom>
                <a:srgbClr val="FFFFFF"/>
              </a:clrFrom>
              <a:clrTo>
                <a:srgbClr val="FFFFFF">
                  <a:alpha val="0"/>
                </a:srgbClr>
              </a:clrTo>
            </a:clrChange>
          </a:blip>
          <a:srcRect l="1789"/>
          <a:stretch/>
        </p:blipFill>
        <p:spPr>
          <a:xfrm>
            <a:off x="0" y="1949958"/>
            <a:ext cx="7047651" cy="4610128"/>
          </a:xfrm>
          <a:prstGeom prst="rect">
            <a:avLst/>
          </a:prstGeom>
        </p:spPr>
      </p:pic>
      <p:cxnSp>
        <p:nvCxnSpPr>
          <p:cNvPr id="48" name="Lige forbindelse 47">
            <a:extLst>
              <a:ext uri="{FF2B5EF4-FFF2-40B4-BE49-F238E27FC236}">
                <a16:creationId xmlns:a16="http://schemas.microsoft.com/office/drawing/2014/main" id="{6A5389F4-3B54-4EE0-BE08-CC39D0EE7654}"/>
              </a:ext>
            </a:extLst>
          </p:cNvPr>
          <p:cNvCxnSpPr/>
          <p:nvPr/>
        </p:nvCxnSpPr>
        <p:spPr>
          <a:xfrm>
            <a:off x="0" y="1525576"/>
            <a:ext cx="12192000" cy="0"/>
          </a:xfrm>
          <a:prstGeom prst="line">
            <a:avLst/>
          </a:prstGeom>
          <a:ln w="76200">
            <a:solidFill>
              <a:srgbClr val="97733F"/>
            </a:solidFill>
          </a:ln>
        </p:spPr>
        <p:style>
          <a:lnRef idx="1">
            <a:schemeClr val="accent1"/>
          </a:lnRef>
          <a:fillRef idx="0">
            <a:schemeClr val="accent1"/>
          </a:fillRef>
          <a:effectRef idx="0">
            <a:schemeClr val="accent1"/>
          </a:effectRef>
          <a:fontRef idx="minor">
            <a:schemeClr val="tx1"/>
          </a:fontRef>
        </p:style>
      </p:cxnSp>
      <p:sp>
        <p:nvSpPr>
          <p:cNvPr id="3" name="Titel 2"/>
          <p:cNvSpPr>
            <a:spLocks noGrp="1"/>
          </p:cNvSpPr>
          <p:nvPr>
            <p:ph type="title"/>
          </p:nvPr>
        </p:nvSpPr>
        <p:spPr>
          <a:xfrm>
            <a:off x="653560" y="118940"/>
            <a:ext cx="9073146" cy="1325563"/>
          </a:xfrm>
        </p:spPr>
        <p:txBody>
          <a:bodyPr>
            <a:normAutofit/>
          </a:bodyPr>
          <a:lstStyle/>
          <a:p>
            <a:r>
              <a:rPr lang="da-DK" b="1" i="1" dirty="0">
                <a:solidFill>
                  <a:schemeClr val="accent1">
                    <a:lumMod val="50000"/>
                  </a:schemeClr>
                </a:solidFill>
              </a:rPr>
              <a:t>Måleredskaber </a:t>
            </a:r>
            <a:br>
              <a:rPr lang="da-DK" b="1" i="1" dirty="0">
                <a:solidFill>
                  <a:schemeClr val="accent1">
                    <a:lumMod val="50000"/>
                  </a:schemeClr>
                </a:solidFill>
              </a:rPr>
            </a:br>
            <a:r>
              <a:rPr lang="da-DK" b="1" i="1" dirty="0">
                <a:solidFill>
                  <a:schemeClr val="accent1">
                    <a:lumMod val="50000"/>
                  </a:schemeClr>
                </a:solidFill>
              </a:rPr>
              <a:t>– ny viden og nye procedurer</a:t>
            </a:r>
            <a:endParaRPr lang="da-DK" b="1" dirty="0"/>
          </a:p>
        </p:txBody>
      </p:sp>
      <p:sp>
        <p:nvSpPr>
          <p:cNvPr id="4" name="Tekstfelt 3">
            <a:extLst>
              <a:ext uri="{FF2B5EF4-FFF2-40B4-BE49-F238E27FC236}">
                <a16:creationId xmlns:a16="http://schemas.microsoft.com/office/drawing/2014/main" id="{A3D3E8C2-C8BC-4EAC-B510-BF7384113348}"/>
              </a:ext>
            </a:extLst>
          </p:cNvPr>
          <p:cNvSpPr txBox="1"/>
          <p:nvPr/>
        </p:nvSpPr>
        <p:spPr>
          <a:xfrm>
            <a:off x="7790329" y="3165018"/>
            <a:ext cx="3200400" cy="1200329"/>
          </a:xfrm>
          <a:prstGeom prst="rect">
            <a:avLst/>
          </a:prstGeom>
          <a:noFill/>
        </p:spPr>
        <p:txBody>
          <a:bodyPr wrap="square" rtlCol="0">
            <a:spAutoFit/>
          </a:bodyPr>
          <a:lstStyle/>
          <a:p>
            <a:endParaRPr lang="da-DK" dirty="0"/>
          </a:p>
          <a:p>
            <a:r>
              <a:rPr lang="da-DK" dirty="0"/>
              <a:t>Årsmøde ved Dansk Selskab for Fysioterapi </a:t>
            </a:r>
          </a:p>
          <a:p>
            <a:r>
              <a:rPr lang="da-DK" dirty="0"/>
              <a:t>Juni 2021</a:t>
            </a:r>
          </a:p>
        </p:txBody>
      </p:sp>
    </p:spTree>
    <p:extLst>
      <p:ext uri="{BB962C8B-B14F-4D97-AF65-F5344CB8AC3E}">
        <p14:creationId xmlns:p14="http://schemas.microsoft.com/office/powerpoint/2010/main" val="2226561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3426C2-A70F-4842-8634-FC02A38A7517}"/>
              </a:ext>
            </a:extLst>
          </p:cNvPr>
          <p:cNvSpPr>
            <a:spLocks noGrp="1"/>
          </p:cNvSpPr>
          <p:nvPr>
            <p:ph type="title"/>
          </p:nvPr>
        </p:nvSpPr>
        <p:spPr/>
        <p:txBody>
          <a:bodyPr/>
          <a:lstStyle/>
          <a:p>
            <a:r>
              <a:rPr lang="da-DK" dirty="0"/>
              <a:t>Lidt om honorering…</a:t>
            </a:r>
          </a:p>
        </p:txBody>
      </p:sp>
      <p:pic>
        <p:nvPicPr>
          <p:cNvPr id="4" name="Billede 3">
            <a:extLst>
              <a:ext uri="{FF2B5EF4-FFF2-40B4-BE49-F238E27FC236}">
                <a16:creationId xmlns:a16="http://schemas.microsoft.com/office/drawing/2014/main" id="{1B1C02CF-263A-483B-A7E7-FA7E96726625}"/>
              </a:ext>
            </a:extLst>
          </p:cNvPr>
          <p:cNvPicPr>
            <a:picLocks noChangeAspect="1"/>
          </p:cNvPicPr>
          <p:nvPr/>
        </p:nvPicPr>
        <p:blipFill>
          <a:blip r:embed="rId2"/>
          <a:stretch>
            <a:fillRect/>
          </a:stretch>
        </p:blipFill>
        <p:spPr>
          <a:xfrm>
            <a:off x="1977880" y="1820124"/>
            <a:ext cx="6924675" cy="4400550"/>
          </a:xfrm>
          <a:prstGeom prst="rect">
            <a:avLst/>
          </a:prstGeom>
        </p:spPr>
      </p:pic>
    </p:spTree>
    <p:extLst>
      <p:ext uri="{BB962C8B-B14F-4D97-AF65-F5344CB8AC3E}">
        <p14:creationId xmlns:p14="http://schemas.microsoft.com/office/powerpoint/2010/main" val="3859668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F05960-279D-4D67-8516-9FA3272C9D23}"/>
              </a:ext>
            </a:extLst>
          </p:cNvPr>
          <p:cNvSpPr>
            <a:spLocks noGrp="1"/>
          </p:cNvSpPr>
          <p:nvPr>
            <p:ph type="title"/>
          </p:nvPr>
        </p:nvSpPr>
        <p:spPr/>
        <p:txBody>
          <a:bodyPr/>
          <a:lstStyle/>
          <a:p>
            <a:r>
              <a:rPr lang="da-DK" dirty="0"/>
              <a:t>Fremtidsdrømme…	</a:t>
            </a:r>
          </a:p>
        </p:txBody>
      </p:sp>
      <p:sp>
        <p:nvSpPr>
          <p:cNvPr id="3" name="Tekstfelt 2">
            <a:extLst>
              <a:ext uri="{FF2B5EF4-FFF2-40B4-BE49-F238E27FC236}">
                <a16:creationId xmlns:a16="http://schemas.microsoft.com/office/drawing/2014/main" id="{7F93F810-6A26-41EF-BC6C-C113E87B92BC}"/>
              </a:ext>
            </a:extLst>
          </p:cNvPr>
          <p:cNvSpPr txBox="1"/>
          <p:nvPr/>
        </p:nvSpPr>
        <p:spPr>
          <a:xfrm>
            <a:off x="6096000" y="482736"/>
            <a:ext cx="2596145" cy="57554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da-DK" sz="800" dirty="0"/>
          </a:p>
          <a:p>
            <a:r>
              <a:rPr lang="da-DK" sz="800" dirty="0"/>
              <a:t>Nye måleredskabs-ønsker fra faglige selskaber:</a:t>
            </a:r>
          </a:p>
          <a:p>
            <a:r>
              <a:rPr lang="da-DK" sz="800" dirty="0"/>
              <a:t>HADS</a:t>
            </a:r>
          </a:p>
          <a:p>
            <a:r>
              <a:rPr lang="da-DK" sz="800" dirty="0"/>
              <a:t>C-PAX</a:t>
            </a:r>
          </a:p>
          <a:p>
            <a:r>
              <a:rPr lang="da-DK" sz="800" dirty="0" err="1"/>
              <a:t>HeartQol</a:t>
            </a:r>
            <a:endParaRPr lang="da-DK" sz="800" dirty="0"/>
          </a:p>
          <a:p>
            <a:r>
              <a:rPr lang="da-DK" sz="800" dirty="0"/>
              <a:t>CPET/symptomlimiteret test</a:t>
            </a:r>
          </a:p>
          <a:p>
            <a:r>
              <a:rPr lang="da-DK" sz="800" dirty="0"/>
              <a:t>Oxford </a:t>
            </a:r>
            <a:r>
              <a:rPr lang="da-DK" sz="800" dirty="0" err="1"/>
              <a:t>Cognitive</a:t>
            </a:r>
            <a:r>
              <a:rPr lang="da-DK" sz="800" dirty="0"/>
              <a:t> Screen</a:t>
            </a:r>
          </a:p>
          <a:p>
            <a:r>
              <a:rPr lang="da-DK" sz="800" dirty="0"/>
              <a:t>Parkinson rapport</a:t>
            </a:r>
          </a:p>
          <a:p>
            <a:r>
              <a:rPr lang="da-DK" sz="800" dirty="0"/>
              <a:t>FAC (Voksne </a:t>
            </a:r>
            <a:r>
              <a:rPr lang="da-DK" sz="800" dirty="0" err="1"/>
              <a:t>ervhervede</a:t>
            </a:r>
            <a:r>
              <a:rPr lang="da-DK" sz="800" dirty="0"/>
              <a:t> hjerneskade)</a:t>
            </a:r>
          </a:p>
          <a:p>
            <a:r>
              <a:rPr lang="da-DK" sz="800" dirty="0"/>
              <a:t>BAS MQE</a:t>
            </a:r>
          </a:p>
          <a:p>
            <a:r>
              <a:rPr lang="da-DK" sz="800" dirty="0"/>
              <a:t>Trivsel </a:t>
            </a:r>
            <a:r>
              <a:rPr lang="da-DK" sz="800" dirty="0" err="1"/>
              <a:t>index</a:t>
            </a:r>
            <a:r>
              <a:rPr lang="da-DK" sz="800" dirty="0"/>
              <a:t> WHO 5</a:t>
            </a:r>
          </a:p>
          <a:p>
            <a:r>
              <a:rPr lang="da-DK" sz="800" dirty="0"/>
              <a:t>The </a:t>
            </a:r>
            <a:r>
              <a:rPr lang="da-DK" sz="800" dirty="0" err="1"/>
              <a:t>multidimensional</a:t>
            </a:r>
            <a:r>
              <a:rPr lang="da-DK" sz="800" dirty="0"/>
              <a:t> (MAIA)</a:t>
            </a:r>
          </a:p>
          <a:p>
            <a:r>
              <a:rPr lang="da-DK" sz="800" dirty="0"/>
              <a:t>the </a:t>
            </a:r>
            <a:r>
              <a:rPr lang="da-DK" sz="800" dirty="0" err="1"/>
              <a:t>comprehensive</a:t>
            </a:r>
            <a:r>
              <a:rPr lang="da-DK" sz="800" dirty="0"/>
              <a:t> body </a:t>
            </a:r>
            <a:r>
              <a:rPr lang="da-DK" sz="800" dirty="0" err="1"/>
              <a:t>examination</a:t>
            </a:r>
            <a:r>
              <a:rPr lang="da-DK" sz="800" dirty="0"/>
              <a:t> (ROK DOK)</a:t>
            </a:r>
          </a:p>
          <a:p>
            <a:r>
              <a:rPr lang="da-DK" sz="800" dirty="0"/>
              <a:t>SCL 90</a:t>
            </a:r>
          </a:p>
          <a:p>
            <a:r>
              <a:rPr lang="da-DK" sz="800" dirty="0"/>
              <a:t>SF 12/36</a:t>
            </a:r>
          </a:p>
          <a:p>
            <a:r>
              <a:rPr lang="da-DK" sz="800" dirty="0"/>
              <a:t>Body </a:t>
            </a:r>
            <a:r>
              <a:rPr lang="da-DK" sz="800" dirty="0" err="1"/>
              <a:t>chart</a:t>
            </a:r>
            <a:endParaRPr lang="da-DK" sz="800" dirty="0"/>
          </a:p>
          <a:p>
            <a:r>
              <a:rPr lang="da-DK" sz="800" dirty="0"/>
              <a:t>Tampa </a:t>
            </a:r>
            <a:r>
              <a:rPr lang="da-DK" sz="800" dirty="0" err="1"/>
              <a:t>Scale</a:t>
            </a:r>
            <a:r>
              <a:rPr lang="da-DK" sz="800" dirty="0"/>
              <a:t> of </a:t>
            </a:r>
            <a:r>
              <a:rPr lang="da-DK" sz="800" dirty="0" err="1"/>
              <a:t>Kinesiophobia</a:t>
            </a:r>
            <a:r>
              <a:rPr lang="da-DK" sz="800" dirty="0"/>
              <a:t> </a:t>
            </a:r>
          </a:p>
          <a:p>
            <a:r>
              <a:rPr lang="da-DK" sz="800" dirty="0"/>
              <a:t>Pain </a:t>
            </a:r>
            <a:r>
              <a:rPr lang="da-DK" sz="800" dirty="0" err="1"/>
              <a:t>Catastrophizing</a:t>
            </a:r>
            <a:r>
              <a:rPr lang="da-DK" sz="800" dirty="0"/>
              <a:t> </a:t>
            </a:r>
            <a:r>
              <a:rPr lang="da-DK" sz="800" dirty="0" err="1"/>
              <a:t>Scale</a:t>
            </a:r>
            <a:endParaRPr lang="da-DK" sz="800" dirty="0"/>
          </a:p>
          <a:p>
            <a:r>
              <a:rPr lang="da-DK" sz="800" dirty="0"/>
              <a:t>General </a:t>
            </a:r>
            <a:r>
              <a:rPr lang="da-DK" sz="800" dirty="0" err="1"/>
              <a:t>Anxiety</a:t>
            </a:r>
            <a:r>
              <a:rPr lang="da-DK" sz="800" dirty="0"/>
              <a:t> </a:t>
            </a:r>
            <a:r>
              <a:rPr lang="da-DK" sz="800" dirty="0" err="1"/>
              <a:t>Disorder</a:t>
            </a:r>
            <a:r>
              <a:rPr lang="da-DK" sz="800" dirty="0"/>
              <a:t> 7</a:t>
            </a:r>
          </a:p>
          <a:p>
            <a:r>
              <a:rPr lang="da-DK" sz="800" dirty="0"/>
              <a:t>Symptom Checklist (SCL)-Angst</a:t>
            </a:r>
          </a:p>
          <a:p>
            <a:r>
              <a:rPr lang="da-DK" sz="800" dirty="0"/>
              <a:t>Patient Health Questionnaire-9</a:t>
            </a:r>
          </a:p>
          <a:p>
            <a:r>
              <a:rPr lang="da-DK" sz="800" dirty="0"/>
              <a:t>Major Depression Inventory</a:t>
            </a:r>
          </a:p>
          <a:p>
            <a:r>
              <a:rPr lang="da-DK" sz="800" dirty="0"/>
              <a:t>SCL-Depression</a:t>
            </a:r>
          </a:p>
          <a:p>
            <a:r>
              <a:rPr lang="da-DK" sz="800" dirty="0" err="1"/>
              <a:t>Perceived</a:t>
            </a:r>
            <a:r>
              <a:rPr lang="da-DK" sz="800" dirty="0"/>
              <a:t> Stress </a:t>
            </a:r>
            <a:r>
              <a:rPr lang="da-DK" sz="800" dirty="0" err="1"/>
              <a:t>Scale</a:t>
            </a:r>
            <a:endParaRPr lang="da-DK" sz="800" dirty="0"/>
          </a:p>
          <a:p>
            <a:r>
              <a:rPr lang="da-DK" sz="800" dirty="0"/>
              <a:t>Pain Self-</a:t>
            </a:r>
            <a:r>
              <a:rPr lang="da-DK" sz="800" dirty="0" err="1"/>
              <a:t>efficacy</a:t>
            </a:r>
            <a:r>
              <a:rPr lang="da-DK" sz="800" dirty="0"/>
              <a:t> </a:t>
            </a:r>
            <a:r>
              <a:rPr lang="da-DK" sz="800" dirty="0" err="1"/>
              <a:t>Questionnaire</a:t>
            </a:r>
            <a:endParaRPr lang="da-DK" sz="800" dirty="0"/>
          </a:p>
          <a:p>
            <a:r>
              <a:rPr lang="da-DK" sz="800" dirty="0" err="1"/>
              <a:t>Chronic</a:t>
            </a:r>
            <a:r>
              <a:rPr lang="da-DK" sz="800" dirty="0"/>
              <a:t> Pain </a:t>
            </a:r>
            <a:r>
              <a:rPr lang="da-DK" sz="800" dirty="0" err="1"/>
              <a:t>Acceptance</a:t>
            </a:r>
            <a:r>
              <a:rPr lang="da-DK" sz="800" dirty="0"/>
              <a:t> </a:t>
            </a:r>
            <a:r>
              <a:rPr lang="da-DK" sz="800" dirty="0" err="1"/>
              <a:t>Questionnaire</a:t>
            </a:r>
            <a:endParaRPr lang="da-DK" sz="800" dirty="0"/>
          </a:p>
          <a:p>
            <a:r>
              <a:rPr lang="da-DK" sz="800" dirty="0"/>
              <a:t>Pain </a:t>
            </a:r>
            <a:r>
              <a:rPr lang="da-DK" sz="800" dirty="0" err="1"/>
              <a:t>disability</a:t>
            </a:r>
            <a:r>
              <a:rPr lang="da-DK" sz="800" dirty="0"/>
              <a:t> Index</a:t>
            </a:r>
          </a:p>
          <a:p>
            <a:r>
              <a:rPr lang="da-DK" sz="800" dirty="0"/>
              <a:t>PROMIS </a:t>
            </a:r>
          </a:p>
          <a:p>
            <a:r>
              <a:rPr lang="da-DK" sz="800" dirty="0"/>
              <a:t>EQ-5D-3L</a:t>
            </a:r>
          </a:p>
          <a:p>
            <a:r>
              <a:rPr lang="da-DK" sz="800" dirty="0"/>
              <a:t>ODI</a:t>
            </a:r>
          </a:p>
          <a:p>
            <a:r>
              <a:rPr lang="da-DK" sz="800" dirty="0" err="1"/>
              <a:t>Karolinska</a:t>
            </a:r>
            <a:r>
              <a:rPr lang="da-DK" sz="800" dirty="0"/>
              <a:t> </a:t>
            </a:r>
            <a:r>
              <a:rPr lang="da-DK" sz="800" dirty="0" err="1"/>
              <a:t>Sleep</a:t>
            </a:r>
            <a:r>
              <a:rPr lang="da-DK" sz="800" dirty="0"/>
              <a:t> </a:t>
            </a:r>
            <a:r>
              <a:rPr lang="da-DK" sz="800" dirty="0" err="1"/>
              <a:t>Questionnaire</a:t>
            </a:r>
            <a:r>
              <a:rPr lang="da-DK" sz="800" dirty="0"/>
              <a:t> </a:t>
            </a:r>
          </a:p>
          <a:p>
            <a:r>
              <a:rPr lang="da-DK" sz="800" dirty="0" err="1"/>
              <a:t>Pittsburg</a:t>
            </a:r>
            <a:r>
              <a:rPr lang="da-DK" sz="800" dirty="0"/>
              <a:t> </a:t>
            </a:r>
            <a:r>
              <a:rPr lang="da-DK" sz="800" dirty="0" err="1"/>
              <a:t>Sleep</a:t>
            </a:r>
            <a:r>
              <a:rPr lang="da-DK" sz="800" dirty="0"/>
              <a:t> </a:t>
            </a:r>
            <a:r>
              <a:rPr lang="da-DK" sz="800" dirty="0" err="1"/>
              <a:t>index</a:t>
            </a:r>
            <a:endParaRPr lang="da-DK" sz="800" dirty="0"/>
          </a:p>
          <a:p>
            <a:r>
              <a:rPr lang="da-DK" sz="800" dirty="0" err="1"/>
              <a:t>Lymph</a:t>
            </a:r>
            <a:r>
              <a:rPr lang="da-DK" sz="800" dirty="0"/>
              <a:t>-ICF</a:t>
            </a:r>
          </a:p>
          <a:p>
            <a:r>
              <a:rPr lang="da-DK" sz="800" dirty="0"/>
              <a:t>EORTC-</a:t>
            </a:r>
            <a:r>
              <a:rPr lang="da-DK" sz="800" dirty="0" err="1"/>
              <a:t>pall</a:t>
            </a:r>
            <a:r>
              <a:rPr lang="da-DK" sz="800" dirty="0"/>
              <a:t> (palliationsmodulet) </a:t>
            </a:r>
          </a:p>
          <a:p>
            <a:r>
              <a:rPr lang="da-DK" sz="800" dirty="0"/>
              <a:t>EORTC FA12 </a:t>
            </a:r>
          </a:p>
          <a:p>
            <a:r>
              <a:rPr lang="da-DK" sz="800" dirty="0"/>
              <a:t>EORTC skemaer </a:t>
            </a:r>
          </a:p>
          <a:p>
            <a:r>
              <a:rPr lang="da-DK" sz="800" dirty="0"/>
              <a:t>EORTC PRT20</a:t>
            </a:r>
          </a:p>
          <a:p>
            <a:r>
              <a:rPr lang="da-DK" sz="800" dirty="0"/>
              <a:t>NFA</a:t>
            </a:r>
          </a:p>
          <a:p>
            <a:r>
              <a:rPr lang="da-DK" sz="800" dirty="0"/>
              <a:t>Life Space </a:t>
            </a:r>
            <a:r>
              <a:rPr lang="da-DK" sz="800" dirty="0" err="1"/>
              <a:t>Assessment</a:t>
            </a:r>
            <a:r>
              <a:rPr lang="da-DK" sz="800" dirty="0"/>
              <a:t> </a:t>
            </a:r>
          </a:p>
          <a:p>
            <a:r>
              <a:rPr lang="da-DK" sz="800" dirty="0" err="1"/>
              <a:t>Jane's</a:t>
            </a:r>
            <a:r>
              <a:rPr lang="da-DK" sz="800" dirty="0"/>
              <a:t> </a:t>
            </a:r>
            <a:r>
              <a:rPr lang="da-DK" sz="800" dirty="0" err="1"/>
              <a:t>phd</a:t>
            </a:r>
            <a:endParaRPr lang="da-DK" sz="800" dirty="0"/>
          </a:p>
          <a:p>
            <a:r>
              <a:rPr lang="da-DK" sz="800" dirty="0"/>
              <a:t>Short </a:t>
            </a:r>
            <a:r>
              <a:rPr lang="da-DK" sz="800" dirty="0" err="1"/>
              <a:t>Physical</a:t>
            </a:r>
            <a:r>
              <a:rPr lang="da-DK" sz="800" dirty="0"/>
              <a:t> </a:t>
            </a:r>
            <a:r>
              <a:rPr lang="da-DK" sz="800" dirty="0" err="1"/>
              <a:t>Perfomance</a:t>
            </a:r>
            <a:r>
              <a:rPr lang="da-DK" sz="800" dirty="0"/>
              <a:t> </a:t>
            </a:r>
            <a:r>
              <a:rPr lang="da-DK" sz="800" dirty="0" err="1"/>
              <a:t>battery</a:t>
            </a:r>
            <a:endParaRPr lang="da-DK" sz="800" dirty="0"/>
          </a:p>
          <a:p>
            <a:r>
              <a:rPr lang="da-DK" sz="800" dirty="0"/>
              <a:t>Health </a:t>
            </a:r>
            <a:r>
              <a:rPr lang="da-DK" sz="800" dirty="0" err="1"/>
              <a:t>litteracy</a:t>
            </a:r>
            <a:endParaRPr lang="da-DK" sz="800" dirty="0"/>
          </a:p>
          <a:p>
            <a:r>
              <a:rPr lang="da-DK" sz="800" dirty="0"/>
              <a:t>FATIQUE (træthedsskalaen - )</a:t>
            </a:r>
          </a:p>
          <a:p>
            <a:r>
              <a:rPr lang="da-DK" sz="800" dirty="0"/>
              <a:t>Selvmordsrisiko</a:t>
            </a:r>
          </a:p>
          <a:p>
            <a:r>
              <a:rPr lang="da-DK" sz="800" dirty="0"/>
              <a:t>Håndgrebsmåling</a:t>
            </a:r>
          </a:p>
          <a:p>
            <a:r>
              <a:rPr lang="da-DK" sz="800" dirty="0" err="1"/>
              <a:t>CTsib</a:t>
            </a:r>
            <a:r>
              <a:rPr lang="da-DK" sz="800" dirty="0"/>
              <a:t> (m)</a:t>
            </a:r>
          </a:p>
        </p:txBody>
      </p:sp>
      <p:sp>
        <p:nvSpPr>
          <p:cNvPr id="6" name="Tekstfelt 5">
            <a:extLst>
              <a:ext uri="{FF2B5EF4-FFF2-40B4-BE49-F238E27FC236}">
                <a16:creationId xmlns:a16="http://schemas.microsoft.com/office/drawing/2014/main" id="{AFC51E44-129E-40ED-BBD8-68D7034F11FD}"/>
              </a:ext>
            </a:extLst>
          </p:cNvPr>
          <p:cNvSpPr txBox="1"/>
          <p:nvPr/>
        </p:nvSpPr>
        <p:spPr>
          <a:xfrm>
            <a:off x="1506070" y="2312894"/>
            <a:ext cx="5405718" cy="568745"/>
          </a:xfrm>
          <a:prstGeom prst="rect">
            <a:avLst/>
          </a:prstGeom>
          <a:noFill/>
        </p:spPr>
        <p:txBody>
          <a:bodyPr wrap="square" rtlCol="0">
            <a:spAutoFit/>
          </a:bodyPr>
          <a:lstStyle/>
          <a:p>
            <a:pPr>
              <a:lnSpc>
                <a:spcPct val="200000"/>
              </a:lnSpc>
            </a:pPr>
            <a:r>
              <a:rPr lang="da-DK" dirty="0" err="1"/>
              <a:t>Boblerliste</a:t>
            </a:r>
            <a:r>
              <a:rPr lang="da-DK" dirty="0"/>
              <a:t> med måleredskaber på web -&gt;</a:t>
            </a:r>
          </a:p>
        </p:txBody>
      </p:sp>
      <p:sp>
        <p:nvSpPr>
          <p:cNvPr id="7" name="Ellipse 6">
            <a:extLst>
              <a:ext uri="{FF2B5EF4-FFF2-40B4-BE49-F238E27FC236}">
                <a16:creationId xmlns:a16="http://schemas.microsoft.com/office/drawing/2014/main" id="{AD6CF6D8-2A1D-466D-9413-321AEE3DBF91}"/>
              </a:ext>
            </a:extLst>
          </p:cNvPr>
          <p:cNvSpPr/>
          <p:nvPr/>
        </p:nvSpPr>
        <p:spPr>
          <a:xfrm>
            <a:off x="1685365" y="3582745"/>
            <a:ext cx="2671482" cy="195430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da-DK" dirty="0" err="1"/>
              <a:t>Samarbjede</a:t>
            </a:r>
            <a:r>
              <a:rPr lang="da-DK" dirty="0"/>
              <a:t> med bachelor og kandidatspecialer</a:t>
            </a:r>
          </a:p>
        </p:txBody>
      </p:sp>
    </p:spTree>
    <p:extLst>
      <p:ext uri="{BB962C8B-B14F-4D97-AF65-F5344CB8AC3E}">
        <p14:creationId xmlns:p14="http://schemas.microsoft.com/office/powerpoint/2010/main" val="4037528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7B004B-4806-4AF7-897F-F409CF3A632F}"/>
              </a:ext>
            </a:extLst>
          </p:cNvPr>
          <p:cNvSpPr>
            <a:spLocks noGrp="1"/>
          </p:cNvSpPr>
          <p:nvPr>
            <p:ph type="title"/>
          </p:nvPr>
        </p:nvSpPr>
        <p:spPr/>
        <p:txBody>
          <a:bodyPr/>
          <a:lstStyle/>
          <a:p>
            <a:endParaRPr lang="da-DK"/>
          </a:p>
        </p:txBody>
      </p:sp>
      <p:pic>
        <p:nvPicPr>
          <p:cNvPr id="4" name="Billede 3">
            <a:extLst>
              <a:ext uri="{FF2B5EF4-FFF2-40B4-BE49-F238E27FC236}">
                <a16:creationId xmlns:a16="http://schemas.microsoft.com/office/drawing/2014/main" id="{FD752D2E-2988-4846-BE97-E5B54CC9F460}"/>
              </a:ext>
            </a:extLst>
          </p:cNvPr>
          <p:cNvPicPr>
            <a:picLocks noChangeAspect="1"/>
          </p:cNvPicPr>
          <p:nvPr/>
        </p:nvPicPr>
        <p:blipFill>
          <a:blip r:embed="rId2"/>
          <a:stretch>
            <a:fillRect/>
          </a:stretch>
        </p:blipFill>
        <p:spPr>
          <a:xfrm>
            <a:off x="3236260" y="1206852"/>
            <a:ext cx="4011164" cy="4444295"/>
          </a:xfrm>
          <a:prstGeom prst="rect">
            <a:avLst/>
          </a:prstGeom>
        </p:spPr>
      </p:pic>
    </p:spTree>
    <p:extLst>
      <p:ext uri="{BB962C8B-B14F-4D97-AF65-F5344CB8AC3E}">
        <p14:creationId xmlns:p14="http://schemas.microsoft.com/office/powerpoint/2010/main" val="3788351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8">
            <a:extLst>
              <a:ext uri="{FF2B5EF4-FFF2-40B4-BE49-F238E27FC236}">
                <a16:creationId xmlns:a16="http://schemas.microsoft.com/office/drawing/2014/main" id="{29594C69-5AC0-473D-B1EE-BA1C6D0EF146}"/>
              </a:ext>
            </a:extLst>
          </p:cNvPr>
          <p:cNvPicPr>
            <a:picLocks noChangeAspect="1"/>
          </p:cNvPicPr>
          <p:nvPr/>
        </p:nvPicPr>
        <p:blipFill>
          <a:blip r:embed="rId2"/>
          <a:stretch>
            <a:fillRect/>
          </a:stretch>
        </p:blipFill>
        <p:spPr>
          <a:xfrm>
            <a:off x="5020594" y="2426865"/>
            <a:ext cx="4950329" cy="413985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itel 1"/>
          <p:cNvSpPr>
            <a:spLocks noGrp="1"/>
          </p:cNvSpPr>
          <p:nvPr>
            <p:ph type="title"/>
          </p:nvPr>
        </p:nvSpPr>
        <p:spPr/>
        <p:txBody>
          <a:bodyPr/>
          <a:lstStyle/>
          <a:p>
            <a:r>
              <a:rPr lang="da-DK" dirty="0"/>
              <a:t>Baggrund….	</a:t>
            </a:r>
          </a:p>
        </p:txBody>
      </p:sp>
      <p:sp>
        <p:nvSpPr>
          <p:cNvPr id="4" name="Tekstfelt 3">
            <a:extLst>
              <a:ext uri="{FF2B5EF4-FFF2-40B4-BE49-F238E27FC236}">
                <a16:creationId xmlns:a16="http://schemas.microsoft.com/office/drawing/2014/main" id="{04472730-24B6-4202-A03B-A6C9F515C46F}"/>
              </a:ext>
            </a:extLst>
          </p:cNvPr>
          <p:cNvSpPr txBox="1"/>
          <p:nvPr/>
        </p:nvSpPr>
        <p:spPr>
          <a:xfrm>
            <a:off x="900276" y="3040016"/>
            <a:ext cx="3958052" cy="1846659"/>
          </a:xfrm>
          <a:prstGeom prst="rect">
            <a:avLst/>
          </a:prstGeom>
          <a:noFill/>
        </p:spPr>
        <p:txBody>
          <a:bodyPr wrap="square" rtlCol="0">
            <a:spAutoFit/>
          </a:bodyPr>
          <a:lstStyle/>
          <a:p>
            <a:r>
              <a:rPr lang="da-DK" sz="2000" b="1" dirty="0"/>
              <a:t>2015 omfattende revision af procedurer for kvalitetsvurdering</a:t>
            </a:r>
          </a:p>
          <a:p>
            <a:endParaRPr lang="da-DK" sz="2000" b="1" i="1" dirty="0"/>
          </a:p>
          <a:p>
            <a:r>
              <a:rPr lang="da-DK" i="1" dirty="0"/>
              <a:t>Arbejdsgruppe bestående af: </a:t>
            </a:r>
          </a:p>
          <a:p>
            <a:r>
              <a:rPr lang="da-DK" i="1" dirty="0"/>
              <a:t>Lars Henrik, Henrik Hansen, Morten Tange Kristensen &amp; Nina Beyer</a:t>
            </a:r>
          </a:p>
        </p:txBody>
      </p:sp>
      <p:pic>
        <p:nvPicPr>
          <p:cNvPr id="11" name="Billede 10">
            <a:extLst>
              <a:ext uri="{FF2B5EF4-FFF2-40B4-BE49-F238E27FC236}">
                <a16:creationId xmlns:a16="http://schemas.microsoft.com/office/drawing/2014/main" id="{49410B90-5F1D-420B-B8B5-4E524247996A}"/>
              </a:ext>
            </a:extLst>
          </p:cNvPr>
          <p:cNvPicPr>
            <a:picLocks noChangeAspect="1"/>
          </p:cNvPicPr>
          <p:nvPr/>
        </p:nvPicPr>
        <p:blipFill>
          <a:blip r:embed="rId3"/>
          <a:stretch>
            <a:fillRect/>
          </a:stretch>
        </p:blipFill>
        <p:spPr>
          <a:xfrm>
            <a:off x="7459793" y="1271510"/>
            <a:ext cx="4445011" cy="351292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008068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8C6FBD-A85E-44E2-8264-588C5AE3230F}"/>
              </a:ext>
            </a:extLst>
          </p:cNvPr>
          <p:cNvSpPr>
            <a:spLocks noGrp="1"/>
          </p:cNvSpPr>
          <p:nvPr>
            <p:ph type="title"/>
          </p:nvPr>
        </p:nvSpPr>
        <p:spPr/>
        <p:txBody>
          <a:bodyPr>
            <a:normAutofit/>
          </a:bodyPr>
          <a:lstStyle/>
          <a:p>
            <a:r>
              <a:rPr lang="da-DK" sz="3600" b="1" dirty="0"/>
              <a:t>Måleredskab spørgeskemaundersøgelse</a:t>
            </a:r>
            <a:br>
              <a:rPr lang="da-DK" sz="3600" b="1" dirty="0"/>
            </a:br>
            <a:r>
              <a:rPr lang="da-DK" sz="3600" kern="0" dirty="0">
                <a:solidFill>
                  <a:srgbClr val="377489"/>
                </a:solidFill>
                <a:latin typeface="Calibri Light" panose="020F0302020204030204" pitchFamily="34" charset="0"/>
                <a:ea typeface="Times New Roman" panose="02020603050405020304" pitchFamily="18" charset="0"/>
                <a:cs typeface="Calibri Light" panose="020F0302020204030204" pitchFamily="34" charset="0"/>
              </a:rPr>
              <a:t>Opsummering af resultater</a:t>
            </a:r>
            <a:endParaRPr lang="da-DK" sz="3600" dirty="0"/>
          </a:p>
        </p:txBody>
      </p:sp>
      <p:sp>
        <p:nvSpPr>
          <p:cNvPr id="3" name="Rektangel 2">
            <a:extLst>
              <a:ext uri="{FF2B5EF4-FFF2-40B4-BE49-F238E27FC236}">
                <a16:creationId xmlns:a16="http://schemas.microsoft.com/office/drawing/2014/main" id="{BD8BDA7E-D4D1-44F8-B625-4D47786229B0}"/>
              </a:ext>
            </a:extLst>
          </p:cNvPr>
          <p:cNvSpPr/>
          <p:nvPr/>
        </p:nvSpPr>
        <p:spPr>
          <a:xfrm>
            <a:off x="1022840" y="1915511"/>
            <a:ext cx="10615882" cy="4801314"/>
          </a:xfrm>
          <a:prstGeom prst="rect">
            <a:avLst/>
          </a:prstGeom>
        </p:spPr>
        <p:txBody>
          <a:bodyPr wrap="square">
            <a:spAutoFit/>
          </a:bodyPr>
          <a:lstStyle/>
          <a:p>
            <a:r>
              <a:rPr lang="da-DK" dirty="0">
                <a:solidFill>
                  <a:srgbClr val="323E4F"/>
                </a:solidFill>
                <a:latin typeface="Calibri Light" panose="020F0302020204030204" pitchFamily="34" charset="0"/>
                <a:ea typeface="Calibri" panose="020F0502020204030204" pitchFamily="34" charset="0"/>
                <a:cs typeface="Times New Roman" panose="02020603050405020304" pitchFamily="18" charset="0"/>
              </a:rPr>
              <a:t>I alt 92% af respondenterne er brugere af Måleredskaber, men dette kan ikke anvendes som generelt udtryk for hele medlemsskarens brug af Måleredskaber. Langt den overvejende del af respondenterne anvender Måleredskaber månedligt og anvendelsen er både til daglig klinisk praksis, til undervisning, praksisudvikling og forskning. Oftest anvendes Måleredskaber til kliniske tests og brugerne søger i databasen målrettet for at finde og anvende konkrete manualer og andet materiale</a:t>
            </a:r>
            <a:endParaRPr lang="da-DK" dirty="0">
              <a:latin typeface="Calibri" panose="020F0502020204030204" pitchFamily="34" charset="0"/>
              <a:ea typeface="Calibri" panose="020F0502020204030204" pitchFamily="34" charset="0"/>
              <a:cs typeface="Times New Roman" panose="02020603050405020304" pitchFamily="18" charset="0"/>
            </a:endParaRPr>
          </a:p>
          <a:p>
            <a:r>
              <a:rPr lang="da-DK" dirty="0">
                <a:solidFill>
                  <a:srgbClr val="323E4F"/>
                </a:solidFill>
                <a:latin typeface="Calibri Light" panose="020F0302020204030204" pitchFamily="34" charset="0"/>
                <a:ea typeface="Calibri" panose="020F0502020204030204" pitchFamily="34" charset="0"/>
                <a:cs typeface="Times New Roman" panose="02020603050405020304" pitchFamily="18" charset="0"/>
              </a:rPr>
              <a:t> </a:t>
            </a:r>
            <a:endParaRPr lang="da-DK" dirty="0">
              <a:latin typeface="Calibri" panose="020F0502020204030204" pitchFamily="34" charset="0"/>
              <a:ea typeface="Calibri" panose="020F0502020204030204" pitchFamily="34" charset="0"/>
              <a:cs typeface="Times New Roman" panose="02020603050405020304" pitchFamily="18" charset="0"/>
            </a:endParaRPr>
          </a:p>
          <a:p>
            <a:r>
              <a:rPr lang="da-DK" dirty="0">
                <a:solidFill>
                  <a:srgbClr val="323E4F"/>
                </a:solidFill>
                <a:latin typeface="Calibri Light" panose="020F0302020204030204" pitchFamily="34" charset="0"/>
                <a:ea typeface="Calibri" panose="020F0502020204030204" pitchFamily="34" charset="0"/>
                <a:cs typeface="Times New Roman" panose="02020603050405020304" pitchFamily="18" charset="0"/>
              </a:rPr>
              <a:t>Metodiske og videnskabelige kriterier, samt simpelt, overskueligt anvendelsesorienteret fokus er væsentligst på Måleredskaber, hvorimod fx video-vejledninger og apps etc. er mindre vigtigt. Måleredskaber skal støtte fysioterapeuters adgang til relevante værktøjer og styrke den evidensbaserede praksis, men kan sekundært også medvirke til branding af fysioterapi. </a:t>
            </a:r>
            <a:endParaRPr lang="da-DK" dirty="0">
              <a:latin typeface="Calibri" panose="020F0502020204030204" pitchFamily="34" charset="0"/>
              <a:ea typeface="Calibri" panose="020F0502020204030204" pitchFamily="34" charset="0"/>
              <a:cs typeface="Times New Roman" panose="02020603050405020304" pitchFamily="18" charset="0"/>
            </a:endParaRPr>
          </a:p>
          <a:p>
            <a:r>
              <a:rPr lang="da-DK" dirty="0">
                <a:solidFill>
                  <a:srgbClr val="323E4F"/>
                </a:solidFill>
                <a:latin typeface="Calibri Light" panose="020F0302020204030204" pitchFamily="34" charset="0"/>
                <a:ea typeface="Calibri" panose="020F0502020204030204" pitchFamily="34" charset="0"/>
                <a:cs typeface="Times New Roman" panose="02020603050405020304" pitchFamily="18" charset="0"/>
              </a:rPr>
              <a:t>Der er enighed om at medlemmer af Danske Fysioterapeuter skal have fri adgang til Måleredskaber og </a:t>
            </a:r>
            <a:r>
              <a:rPr lang="da-DK" dirty="0" err="1">
                <a:solidFill>
                  <a:srgbClr val="323E4F"/>
                </a:solidFill>
                <a:latin typeface="Calibri Light" panose="020F0302020204030204" pitchFamily="34" charset="0"/>
                <a:ea typeface="Calibri" panose="020F0502020204030204" pitchFamily="34" charset="0"/>
                <a:cs typeface="Times New Roman" panose="02020603050405020304" pitchFamily="18" charset="0"/>
              </a:rPr>
              <a:t>ca</a:t>
            </a:r>
            <a:r>
              <a:rPr lang="da-DK" dirty="0">
                <a:solidFill>
                  <a:srgbClr val="323E4F"/>
                </a:solidFill>
                <a:latin typeface="Calibri Light" panose="020F0302020204030204" pitchFamily="34" charset="0"/>
                <a:ea typeface="Calibri" panose="020F0502020204030204" pitchFamily="34" charset="0"/>
                <a:cs typeface="Times New Roman" panose="02020603050405020304" pitchFamily="18" charset="0"/>
              </a:rPr>
              <a:t> en tredjedel mener samtidigt at alle skal have fri adgang mens andre mener, at alle skal have adgang mod betaling.   </a:t>
            </a:r>
            <a:endParaRPr lang="da-DK" dirty="0">
              <a:latin typeface="Calibri" panose="020F0502020204030204" pitchFamily="34" charset="0"/>
              <a:ea typeface="Calibri" panose="020F0502020204030204" pitchFamily="34" charset="0"/>
              <a:cs typeface="Times New Roman" panose="02020603050405020304" pitchFamily="18" charset="0"/>
            </a:endParaRPr>
          </a:p>
          <a:p>
            <a:r>
              <a:rPr lang="da-DK" dirty="0">
                <a:solidFill>
                  <a:srgbClr val="323E4F"/>
                </a:solidFill>
                <a:latin typeface="Calibri Light" panose="020F0302020204030204" pitchFamily="34" charset="0"/>
                <a:ea typeface="Calibri" panose="020F0502020204030204" pitchFamily="34" charset="0"/>
                <a:cs typeface="Times New Roman" panose="02020603050405020304" pitchFamily="18" charset="0"/>
              </a:rPr>
              <a:t> </a:t>
            </a:r>
            <a:endParaRPr lang="da-DK" dirty="0">
              <a:latin typeface="Calibri" panose="020F0502020204030204" pitchFamily="34" charset="0"/>
              <a:ea typeface="Calibri" panose="020F0502020204030204" pitchFamily="34" charset="0"/>
              <a:cs typeface="Times New Roman" panose="02020603050405020304" pitchFamily="18" charset="0"/>
            </a:endParaRPr>
          </a:p>
          <a:p>
            <a:r>
              <a:rPr lang="da-DK" dirty="0">
                <a:solidFill>
                  <a:srgbClr val="323E4F"/>
                </a:solidFill>
                <a:latin typeface="Calibri Light" panose="020F0302020204030204" pitchFamily="34" charset="0"/>
                <a:ea typeface="Calibri" panose="020F0502020204030204" pitchFamily="34" charset="0"/>
                <a:cs typeface="Times New Roman" panose="02020603050405020304" pitchFamily="18" charset="0"/>
              </a:rPr>
              <a:t>Den aktuelle opsætning af Måleredskaber understøtter brugen af måleredskaber godt og der skal fortsat være fokus på brugervenlighed, men direkte supportfunktion er mindre vigtig. Der er desuden forslag til over 25 konkrete ønsker til måleredskaber, samt mere generelle ønsker om grupper af redskaber og et ønske om løbende opdatering af de inkluderede måleredskaber. </a:t>
            </a:r>
            <a:endParaRPr lang="da-DK"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8282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8C6FBD-A85E-44E2-8264-588C5AE3230F}"/>
              </a:ext>
            </a:extLst>
          </p:cNvPr>
          <p:cNvSpPr>
            <a:spLocks noGrp="1"/>
          </p:cNvSpPr>
          <p:nvPr>
            <p:ph type="title"/>
          </p:nvPr>
        </p:nvSpPr>
        <p:spPr/>
        <p:txBody>
          <a:bodyPr>
            <a:normAutofit/>
          </a:bodyPr>
          <a:lstStyle/>
          <a:p>
            <a:r>
              <a:rPr lang="da-DK" b="1" dirty="0"/>
              <a:t>DSF: primære tolkninger og anbefalinger</a:t>
            </a:r>
          </a:p>
        </p:txBody>
      </p:sp>
      <p:sp>
        <p:nvSpPr>
          <p:cNvPr id="3" name="Rektangel 2">
            <a:extLst>
              <a:ext uri="{FF2B5EF4-FFF2-40B4-BE49-F238E27FC236}">
                <a16:creationId xmlns:a16="http://schemas.microsoft.com/office/drawing/2014/main" id="{BD8BDA7E-D4D1-44F8-B625-4D47786229B0}"/>
              </a:ext>
            </a:extLst>
          </p:cNvPr>
          <p:cNvSpPr/>
          <p:nvPr/>
        </p:nvSpPr>
        <p:spPr>
          <a:xfrm>
            <a:off x="953168" y="1924217"/>
            <a:ext cx="10615882" cy="3631763"/>
          </a:xfrm>
          <a:prstGeom prst="rect">
            <a:avLst/>
          </a:prstGeom>
        </p:spPr>
        <p:txBody>
          <a:bodyPr wrap="square">
            <a:spAutoFit/>
          </a:bodyPr>
          <a:lstStyle/>
          <a:p>
            <a:pPr marL="285750" indent="-285750">
              <a:buFont typeface="Arial" panose="020B0604020202020204" pitchFamily="34" charset="0"/>
              <a:buChar char="•"/>
            </a:pPr>
            <a:r>
              <a:rPr lang="da-DK" sz="2300" dirty="0">
                <a:latin typeface="Calibri Light" panose="020F0302020204030204" pitchFamily="34" charset="0"/>
                <a:ea typeface="Calibri" panose="020F0502020204030204" pitchFamily="34" charset="0"/>
                <a:cs typeface="Times New Roman" panose="02020603050405020304" pitchFamily="18" charset="0"/>
              </a:rPr>
              <a:t>et meget vigtigt redskab</a:t>
            </a:r>
          </a:p>
          <a:p>
            <a:pPr marL="285750" indent="-285750">
              <a:buFont typeface="Arial" panose="020B0604020202020204" pitchFamily="34" charset="0"/>
              <a:buChar char="•"/>
            </a:pPr>
            <a:r>
              <a:rPr lang="da-DK" sz="2300" dirty="0">
                <a:latin typeface="Calibri Light" panose="020F0302020204030204" pitchFamily="34" charset="0"/>
                <a:ea typeface="Calibri" panose="020F0502020204030204" pitchFamily="34" charset="0"/>
                <a:cs typeface="Times New Roman" panose="02020603050405020304" pitchFamily="18" charset="0"/>
              </a:rPr>
              <a:t>styrker evidensbaseret praksis og øger kvalitet i mange fysioterapeuters virke</a:t>
            </a:r>
            <a:endParaRPr lang="da-DK" sz="23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da-DK" sz="2300" dirty="0">
                <a:latin typeface="Calibri Light" panose="020F0302020204030204" pitchFamily="34" charset="0"/>
                <a:ea typeface="Calibri" panose="020F0502020204030204" pitchFamily="34" charset="0"/>
                <a:cs typeface="Times New Roman" panose="02020603050405020304" pitchFamily="18" charset="0"/>
              </a:rPr>
              <a:t>overordnet tilfredshed med Måleredskaber</a:t>
            </a:r>
          </a:p>
          <a:p>
            <a:pPr marL="285750" indent="-285750">
              <a:buFont typeface="Arial" panose="020B0604020202020204" pitchFamily="34" charset="0"/>
              <a:buChar char="•"/>
            </a:pPr>
            <a:r>
              <a:rPr lang="da-DK" sz="2300" dirty="0">
                <a:latin typeface="Calibri Light" panose="020F0302020204030204" pitchFamily="34" charset="0"/>
                <a:ea typeface="Calibri" panose="020F0502020204030204" pitchFamily="34" charset="0"/>
                <a:cs typeface="Times New Roman" panose="02020603050405020304" pitchFamily="18" charset="0"/>
              </a:rPr>
              <a:t>fortsat leverance af kvalitetssikrede måleredskaber</a:t>
            </a:r>
          </a:p>
          <a:p>
            <a:pPr marL="285750" indent="-285750">
              <a:buFont typeface="Arial" panose="020B0604020202020204" pitchFamily="34" charset="0"/>
              <a:buChar char="•"/>
            </a:pPr>
            <a:r>
              <a:rPr lang="da-DK" sz="2300" dirty="0">
                <a:latin typeface="Calibri Light" panose="020F0302020204030204" pitchFamily="34" charset="0"/>
                <a:ea typeface="Calibri" panose="020F0502020204030204" pitchFamily="34" charset="0"/>
                <a:cs typeface="Times New Roman" panose="02020603050405020304" pitchFamily="18" charset="0"/>
              </a:rPr>
              <a:t>størst behov for simple, praksisanvendelige og overskuelige oversigter, manualer og vejledninger der hurtigt kan implementeres i klinisk praksis. </a:t>
            </a:r>
            <a:endParaRPr lang="da-DK" sz="23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da-DK" sz="2300" dirty="0">
                <a:latin typeface="Calibri Light" panose="020F0302020204030204" pitchFamily="34" charset="0"/>
                <a:ea typeface="Calibri" panose="020F0502020204030204" pitchFamily="34" charset="0"/>
                <a:cs typeface="Times New Roman" panose="02020603050405020304" pitchFamily="18" charset="0"/>
              </a:rPr>
              <a:t>videnskabelig kvalitet / mere fokus på at eksplicitere kvalitetsvurderingerne</a:t>
            </a:r>
          </a:p>
          <a:p>
            <a:pPr marL="285750" indent="-285750">
              <a:buFont typeface="Arial" panose="020B0604020202020204" pitchFamily="34" charset="0"/>
              <a:buChar char="•"/>
            </a:pPr>
            <a:r>
              <a:rPr lang="da-DK" sz="2300" dirty="0">
                <a:latin typeface="Calibri Light" panose="020F0302020204030204" pitchFamily="34" charset="0"/>
                <a:ea typeface="Calibri" panose="020F0502020204030204" pitchFamily="34" charset="0"/>
                <a:cs typeface="Times New Roman" panose="02020603050405020304" pitchFamily="18" charset="0"/>
              </a:rPr>
              <a:t>styrke kompetencer i vurdering og kritisk anvendelse af måleredskaber</a:t>
            </a:r>
          </a:p>
          <a:p>
            <a:pPr marL="285750" indent="-285750">
              <a:buFont typeface="Arial" panose="020B0604020202020204" pitchFamily="34" charset="0"/>
              <a:buChar char="•"/>
            </a:pPr>
            <a:r>
              <a:rPr lang="da-DK" sz="2300" dirty="0">
                <a:latin typeface="Calibri Light" panose="020F0302020204030204" pitchFamily="34" charset="0"/>
                <a:ea typeface="Calibri" panose="020F0502020204030204" pitchFamily="34" charset="0"/>
                <a:cs typeface="Times New Roman" panose="02020603050405020304" pitchFamily="18" charset="0"/>
              </a:rPr>
              <a:t>inkludere mange flere måleredskaber / udvikle kriterier der kan understøtte prioriteringen af udvælgelsen på baggrund af tydelige og aftalte rammer og principper.</a:t>
            </a:r>
            <a:endParaRPr lang="da-DK" sz="23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330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8C6FBD-A85E-44E2-8264-588C5AE3230F}"/>
              </a:ext>
            </a:extLst>
          </p:cNvPr>
          <p:cNvSpPr>
            <a:spLocks noGrp="1"/>
          </p:cNvSpPr>
          <p:nvPr>
            <p:ph type="title"/>
          </p:nvPr>
        </p:nvSpPr>
        <p:spPr/>
        <p:txBody>
          <a:bodyPr>
            <a:normAutofit/>
          </a:bodyPr>
          <a:lstStyle/>
          <a:p>
            <a:r>
              <a:rPr lang="da-DK" b="1" dirty="0"/>
              <a:t>DSF: primære tolkninger og anbefalinger</a:t>
            </a:r>
          </a:p>
        </p:txBody>
      </p:sp>
      <p:sp>
        <p:nvSpPr>
          <p:cNvPr id="3" name="Rektangel 2">
            <a:extLst>
              <a:ext uri="{FF2B5EF4-FFF2-40B4-BE49-F238E27FC236}">
                <a16:creationId xmlns:a16="http://schemas.microsoft.com/office/drawing/2014/main" id="{BD8BDA7E-D4D1-44F8-B625-4D47786229B0}"/>
              </a:ext>
            </a:extLst>
          </p:cNvPr>
          <p:cNvSpPr/>
          <p:nvPr/>
        </p:nvSpPr>
        <p:spPr>
          <a:xfrm>
            <a:off x="1144752" y="2002592"/>
            <a:ext cx="10615882" cy="3046988"/>
          </a:xfrm>
          <a:prstGeom prst="rect">
            <a:avLst/>
          </a:prstGeom>
        </p:spPr>
        <p:txBody>
          <a:bodyPr wrap="square">
            <a:spAutoFit/>
          </a:bodyPr>
          <a:lstStyle/>
          <a:p>
            <a:r>
              <a:rPr lang="da-DK" sz="3200" dirty="0"/>
              <a:t>Det anbefales at der laves yderligere analyser af muligheder og udfordringer i relation til Måleredskaber med henblik på at skabe en samlet udviklingsplan efter drøftelser med og mellem de faglige selskaber i fysioterapi, Danske Fysioterapeuters hovedbestyrelse og Danske Fysioterapeuters repræsentantskab. </a:t>
            </a:r>
          </a:p>
        </p:txBody>
      </p:sp>
      <p:sp>
        <p:nvSpPr>
          <p:cNvPr id="4" name="Rektangel 3">
            <a:extLst>
              <a:ext uri="{FF2B5EF4-FFF2-40B4-BE49-F238E27FC236}">
                <a16:creationId xmlns:a16="http://schemas.microsoft.com/office/drawing/2014/main" id="{CF58B3AE-5A41-4DE8-856F-59081665817D}"/>
              </a:ext>
            </a:extLst>
          </p:cNvPr>
          <p:cNvSpPr/>
          <p:nvPr/>
        </p:nvSpPr>
        <p:spPr>
          <a:xfrm rot="475186">
            <a:off x="5601502" y="5423003"/>
            <a:ext cx="5192447" cy="461665"/>
          </a:xfrm>
          <a:prstGeom prst="rect">
            <a:avLst/>
          </a:prstGeom>
        </p:spPr>
        <p:txBody>
          <a:bodyPr wrap="none">
            <a:spAutoFit/>
          </a:bodyPr>
          <a:lstStyle/>
          <a:p>
            <a:r>
              <a:rPr lang="da-DK" sz="2400" dirty="0">
                <a:solidFill>
                  <a:srgbClr val="FFFF00"/>
                </a:solidFill>
              </a:rPr>
              <a:t>Rapporten sendes i høring 1. september</a:t>
            </a:r>
          </a:p>
        </p:txBody>
      </p:sp>
    </p:spTree>
    <p:extLst>
      <p:ext uri="{BB962C8B-B14F-4D97-AF65-F5344CB8AC3E}">
        <p14:creationId xmlns:p14="http://schemas.microsoft.com/office/powerpoint/2010/main" val="398419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DDAD02-E313-4450-94CA-E514B8CFD41E}"/>
              </a:ext>
            </a:extLst>
          </p:cNvPr>
          <p:cNvSpPr>
            <a:spLocks noGrp="1"/>
          </p:cNvSpPr>
          <p:nvPr>
            <p:ph type="title"/>
          </p:nvPr>
        </p:nvSpPr>
        <p:spPr/>
        <p:txBody>
          <a:bodyPr/>
          <a:lstStyle/>
          <a:p>
            <a:r>
              <a:rPr lang="da-DK" dirty="0"/>
              <a:t>Baggrund fortsat…</a:t>
            </a:r>
          </a:p>
        </p:txBody>
      </p:sp>
      <p:sp>
        <p:nvSpPr>
          <p:cNvPr id="3" name="Tekstfelt 2">
            <a:extLst>
              <a:ext uri="{FF2B5EF4-FFF2-40B4-BE49-F238E27FC236}">
                <a16:creationId xmlns:a16="http://schemas.microsoft.com/office/drawing/2014/main" id="{1B02DB07-30D6-4A7B-AEBC-F6196D1D8CF5}"/>
              </a:ext>
            </a:extLst>
          </p:cNvPr>
          <p:cNvSpPr txBox="1"/>
          <p:nvPr/>
        </p:nvSpPr>
        <p:spPr>
          <a:xfrm>
            <a:off x="1649506" y="1748118"/>
            <a:ext cx="7799293" cy="4647426"/>
          </a:xfrm>
          <a:prstGeom prst="rect">
            <a:avLst/>
          </a:prstGeom>
          <a:noFill/>
        </p:spPr>
        <p:txBody>
          <a:bodyPr wrap="square" rtlCol="0">
            <a:spAutoFit/>
          </a:bodyPr>
          <a:lstStyle/>
          <a:p>
            <a:pPr marL="285750" indent="-285750">
              <a:buFont typeface="Wingdings" panose="05000000000000000000" pitchFamily="2" charset="2"/>
              <a:buChar char="Ø"/>
            </a:pPr>
            <a:r>
              <a:rPr lang="da-DK" sz="3200" b="1" dirty="0"/>
              <a:t>Mine erfaringer</a:t>
            </a:r>
          </a:p>
          <a:p>
            <a:pPr marL="800100" lvl="1" indent="-342900">
              <a:lnSpc>
                <a:spcPct val="150000"/>
              </a:lnSpc>
              <a:buFont typeface="Wingdings" panose="05000000000000000000" pitchFamily="2" charset="2"/>
              <a:buChar char="v"/>
            </a:pPr>
            <a:r>
              <a:rPr lang="da-DK" sz="1600" dirty="0"/>
              <a:t>Stort efterslæb af ønskede måleredskaber – behov for smidige procedurer.</a:t>
            </a:r>
          </a:p>
          <a:p>
            <a:pPr marL="800100" lvl="1" indent="-342900">
              <a:lnSpc>
                <a:spcPct val="150000"/>
              </a:lnSpc>
              <a:buFont typeface="Wingdings" panose="05000000000000000000" pitchFamily="2" charset="2"/>
              <a:buChar char="v"/>
            </a:pPr>
            <a:r>
              <a:rPr lang="da-DK" sz="1600" dirty="0"/>
              <a:t>Kvalitetsvurderingsskema meget omfattende og svært at læse og forstå hvordan det skal udfyldes</a:t>
            </a:r>
          </a:p>
          <a:p>
            <a:pPr marL="800100" lvl="1" indent="-342900">
              <a:lnSpc>
                <a:spcPct val="150000"/>
              </a:lnSpc>
              <a:buFont typeface="Wingdings" panose="05000000000000000000" pitchFamily="2" charset="2"/>
              <a:buChar char="v"/>
            </a:pPr>
            <a:r>
              <a:rPr lang="da-DK" sz="1600" dirty="0"/>
              <a:t>Gentagne oplevelse af samarbejdspartnere der opgiver at udfylde eller udfylder mangelfuldt </a:t>
            </a:r>
          </a:p>
          <a:p>
            <a:pPr marL="800100" lvl="1" indent="-342900">
              <a:lnSpc>
                <a:spcPct val="150000"/>
              </a:lnSpc>
              <a:buFont typeface="Wingdings" panose="05000000000000000000" pitchFamily="2" charset="2"/>
              <a:buChar char="v"/>
            </a:pPr>
            <a:r>
              <a:rPr lang="da-DK" sz="1600" dirty="0"/>
              <a:t>Dobbeltregistrering i kvalitetsvurderingsskema og efterfølgende dansk beskrivelse af måleredskab til web</a:t>
            </a:r>
          </a:p>
          <a:p>
            <a:pPr marL="800100" lvl="1" indent="-342900">
              <a:lnSpc>
                <a:spcPct val="150000"/>
              </a:lnSpc>
              <a:buFont typeface="Wingdings" panose="05000000000000000000" pitchFamily="2" charset="2"/>
              <a:buChar char="v"/>
            </a:pPr>
            <a:r>
              <a:rPr lang="da-DK" sz="1600" dirty="0"/>
              <a:t>Tiltænkte procedurer følges ikke</a:t>
            </a:r>
          </a:p>
          <a:p>
            <a:pPr marL="1200150" lvl="2" indent="-285750">
              <a:lnSpc>
                <a:spcPct val="150000"/>
              </a:lnSpc>
              <a:buFont typeface="Arial" panose="020B0604020202020204" pitchFamily="34" charset="0"/>
              <a:buChar char="•"/>
            </a:pPr>
            <a:r>
              <a:rPr lang="da-DK" sz="1600" dirty="0"/>
              <a:t>Dialog -&gt; </a:t>
            </a:r>
            <a:r>
              <a:rPr lang="da-DK" sz="1600" dirty="0" err="1"/>
              <a:t>kval.skema</a:t>
            </a:r>
            <a:r>
              <a:rPr lang="da-DK" sz="1600" dirty="0"/>
              <a:t> -&gt; godkendelse, beskrivelse, web</a:t>
            </a:r>
          </a:p>
          <a:p>
            <a:pPr marL="1200150" lvl="2" indent="-285750">
              <a:lnSpc>
                <a:spcPct val="150000"/>
              </a:lnSpc>
              <a:buFont typeface="Arial" panose="020B0604020202020204" pitchFamily="34" charset="0"/>
              <a:buChar char="•"/>
            </a:pPr>
            <a:r>
              <a:rPr lang="da-DK" sz="1600" dirty="0"/>
              <a:t>Dialog-&gt; godkendelse -&gt; beskrivelse inkl. </a:t>
            </a:r>
            <a:r>
              <a:rPr lang="da-DK" sz="1600" dirty="0" err="1"/>
              <a:t>psykometriske</a:t>
            </a:r>
            <a:r>
              <a:rPr lang="da-DK" sz="1600" dirty="0"/>
              <a:t> egenskaber -&gt; web</a:t>
            </a:r>
          </a:p>
          <a:p>
            <a:endParaRPr lang="da-DK" sz="2400" dirty="0"/>
          </a:p>
        </p:txBody>
      </p:sp>
    </p:spTree>
    <p:extLst>
      <p:ext uri="{BB962C8B-B14F-4D97-AF65-F5344CB8AC3E}">
        <p14:creationId xmlns:p14="http://schemas.microsoft.com/office/powerpoint/2010/main" val="2653405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DA2DCD-1EAF-41A0-B935-4268AA2BF029}"/>
              </a:ext>
            </a:extLst>
          </p:cNvPr>
          <p:cNvSpPr>
            <a:spLocks noGrp="1"/>
          </p:cNvSpPr>
          <p:nvPr>
            <p:ph type="title"/>
          </p:nvPr>
        </p:nvSpPr>
        <p:spPr/>
        <p:txBody>
          <a:bodyPr/>
          <a:lstStyle/>
          <a:p>
            <a:r>
              <a:rPr lang="da-DK" dirty="0"/>
              <a:t>Nye procedurer… processen</a:t>
            </a:r>
          </a:p>
        </p:txBody>
      </p:sp>
      <p:sp>
        <p:nvSpPr>
          <p:cNvPr id="3" name="Tekstfelt 2">
            <a:extLst>
              <a:ext uri="{FF2B5EF4-FFF2-40B4-BE49-F238E27FC236}">
                <a16:creationId xmlns:a16="http://schemas.microsoft.com/office/drawing/2014/main" id="{EA41CBBC-4754-49A6-AE2C-B17EAE2DEF32}"/>
              </a:ext>
            </a:extLst>
          </p:cNvPr>
          <p:cNvSpPr txBox="1"/>
          <p:nvPr/>
        </p:nvSpPr>
        <p:spPr>
          <a:xfrm>
            <a:off x="1757082" y="2411506"/>
            <a:ext cx="7781150" cy="3570208"/>
          </a:xfrm>
          <a:prstGeom prst="rect">
            <a:avLst/>
          </a:prstGeom>
          <a:noFill/>
        </p:spPr>
        <p:txBody>
          <a:bodyPr wrap="square" rtlCol="0">
            <a:spAutoFit/>
          </a:bodyPr>
          <a:lstStyle/>
          <a:p>
            <a:pPr marL="342900" indent="-342900">
              <a:buFont typeface="Wingdings" panose="05000000000000000000" pitchFamily="2" charset="2"/>
              <a:buChar char="Ø"/>
            </a:pPr>
            <a:r>
              <a:rPr lang="da-DK" dirty="0"/>
              <a:t>Løbende erfaringsindsamling</a:t>
            </a:r>
          </a:p>
          <a:p>
            <a:pPr marL="342900" indent="-342900">
              <a:buFont typeface="Wingdings" panose="05000000000000000000" pitchFamily="2" charset="2"/>
              <a:buChar char="Ø"/>
            </a:pPr>
            <a:endParaRPr lang="da-DK" dirty="0"/>
          </a:p>
          <a:p>
            <a:pPr marL="800100" lvl="1" indent="-342900">
              <a:buFont typeface="Wingdings" panose="05000000000000000000" pitchFamily="2" charset="2"/>
              <a:buChar char="Ø"/>
            </a:pPr>
            <a:r>
              <a:rPr lang="da-DK" dirty="0"/>
              <a:t>LH og BDH udarbejdet nyt udkast</a:t>
            </a:r>
          </a:p>
          <a:p>
            <a:pPr marL="342900" indent="-342900">
              <a:buFont typeface="Wingdings" panose="05000000000000000000" pitchFamily="2" charset="2"/>
              <a:buChar char="Ø"/>
            </a:pPr>
            <a:endParaRPr lang="da-DK" dirty="0"/>
          </a:p>
          <a:p>
            <a:pPr marL="1257300" lvl="2" indent="-342900">
              <a:buFont typeface="Wingdings" panose="05000000000000000000" pitchFamily="2" charset="2"/>
              <a:buChar char="Ø"/>
            </a:pPr>
            <a:r>
              <a:rPr lang="da-DK" dirty="0"/>
              <a:t>Første version sendt til kommentering ved udvalgte faglige tovholdere og forskere.</a:t>
            </a:r>
          </a:p>
          <a:p>
            <a:pPr marL="342900" indent="-342900">
              <a:buFont typeface="Wingdings" panose="05000000000000000000" pitchFamily="2" charset="2"/>
              <a:buChar char="Ø"/>
            </a:pPr>
            <a:endParaRPr lang="da-DK" dirty="0"/>
          </a:p>
          <a:p>
            <a:pPr marL="1714500" lvl="3" indent="-342900">
              <a:buFont typeface="Wingdings" panose="05000000000000000000" pitchFamily="2" charset="2"/>
              <a:buChar char="Ø"/>
            </a:pPr>
            <a:r>
              <a:rPr lang="da-DK" dirty="0"/>
              <a:t>Justering på baggrund af feedback</a:t>
            </a:r>
          </a:p>
          <a:p>
            <a:pPr marL="342900" indent="-342900">
              <a:buFont typeface="Wingdings" panose="05000000000000000000" pitchFamily="2" charset="2"/>
              <a:buChar char="Ø"/>
            </a:pPr>
            <a:endParaRPr lang="da-DK" dirty="0"/>
          </a:p>
          <a:p>
            <a:pPr marL="2286000" lvl="4" indent="-457200">
              <a:buFont typeface="Wingdings" panose="05000000000000000000" pitchFamily="2" charset="2"/>
              <a:buChar char="Ø"/>
            </a:pPr>
            <a:r>
              <a:rPr lang="da-DK" sz="3200" b="1" dirty="0"/>
              <a:t>Offentliggørelse på årsmøde og web</a:t>
            </a:r>
          </a:p>
        </p:txBody>
      </p:sp>
    </p:spTree>
    <p:extLst>
      <p:ext uri="{BB962C8B-B14F-4D97-AF65-F5344CB8AC3E}">
        <p14:creationId xmlns:p14="http://schemas.microsoft.com/office/powerpoint/2010/main" val="3440396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E79BED-D632-4A3A-B16E-094C30F2AD87}"/>
              </a:ext>
            </a:extLst>
          </p:cNvPr>
          <p:cNvSpPr>
            <a:spLocks noGrp="1"/>
          </p:cNvSpPr>
          <p:nvPr>
            <p:ph type="title"/>
          </p:nvPr>
        </p:nvSpPr>
        <p:spPr/>
        <p:txBody>
          <a:bodyPr/>
          <a:lstStyle/>
          <a:p>
            <a:r>
              <a:rPr lang="da-DK" dirty="0"/>
              <a:t>Nye procedurer… hvad er nyt?</a:t>
            </a:r>
          </a:p>
        </p:txBody>
      </p:sp>
      <p:sp>
        <p:nvSpPr>
          <p:cNvPr id="3" name="Tekstfelt 2">
            <a:extLst>
              <a:ext uri="{FF2B5EF4-FFF2-40B4-BE49-F238E27FC236}">
                <a16:creationId xmlns:a16="http://schemas.microsoft.com/office/drawing/2014/main" id="{5EAF05D1-F713-447A-9A2B-86EB55B0EC85}"/>
              </a:ext>
            </a:extLst>
          </p:cNvPr>
          <p:cNvSpPr txBox="1"/>
          <p:nvPr/>
        </p:nvSpPr>
        <p:spPr>
          <a:xfrm>
            <a:off x="1748119" y="2474258"/>
            <a:ext cx="6580094" cy="2230739"/>
          </a:xfrm>
          <a:prstGeom prst="rect">
            <a:avLst/>
          </a:prstGeom>
          <a:noFill/>
        </p:spPr>
        <p:txBody>
          <a:bodyPr wrap="square" rtlCol="0">
            <a:spAutoFit/>
          </a:bodyPr>
          <a:lstStyle/>
          <a:p>
            <a:pPr marL="342900" indent="-342900">
              <a:lnSpc>
                <a:spcPct val="200000"/>
              </a:lnSpc>
              <a:buFont typeface="+mj-lt"/>
              <a:buAutoNum type="arabicPeriod"/>
            </a:pPr>
            <a:r>
              <a:rPr lang="da-DK" dirty="0"/>
              <a:t>Beskrivelse &amp; kvalitetsvurdering samlet i et skema</a:t>
            </a:r>
          </a:p>
          <a:p>
            <a:pPr marL="342900" indent="-342900">
              <a:lnSpc>
                <a:spcPct val="200000"/>
              </a:lnSpc>
              <a:buFont typeface="+mj-lt"/>
              <a:buAutoNum type="arabicPeriod"/>
            </a:pPr>
            <a:r>
              <a:rPr lang="da-DK" dirty="0"/>
              <a:t>Kritisk vurdering af videnskabelig litteratur ved hjælp af COSMIN</a:t>
            </a:r>
          </a:p>
          <a:p>
            <a:pPr marL="342900" indent="-342900">
              <a:lnSpc>
                <a:spcPct val="200000"/>
              </a:lnSpc>
              <a:buFont typeface="+mj-lt"/>
              <a:buAutoNum type="arabicPeriod"/>
            </a:pPr>
            <a:r>
              <a:rPr lang="da-DK" dirty="0"/>
              <a:t>Mulighed for honorar for arbejdet</a:t>
            </a:r>
          </a:p>
          <a:p>
            <a:pPr marL="342900" indent="-342900">
              <a:lnSpc>
                <a:spcPct val="200000"/>
              </a:lnSpc>
              <a:buFont typeface="+mj-lt"/>
              <a:buAutoNum type="arabicPeriod"/>
            </a:pPr>
            <a:r>
              <a:rPr lang="da-DK" dirty="0"/>
              <a:t>Fokus på brugervenlighed og vejledning</a:t>
            </a:r>
          </a:p>
        </p:txBody>
      </p:sp>
    </p:spTree>
    <p:extLst>
      <p:ext uri="{BB962C8B-B14F-4D97-AF65-F5344CB8AC3E}">
        <p14:creationId xmlns:p14="http://schemas.microsoft.com/office/powerpoint/2010/main" val="1286331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257E9D-1FD9-4620-B0BC-93E217E905E3}"/>
              </a:ext>
            </a:extLst>
          </p:cNvPr>
          <p:cNvSpPr>
            <a:spLocks noGrp="1"/>
          </p:cNvSpPr>
          <p:nvPr>
            <p:ph type="title"/>
          </p:nvPr>
        </p:nvSpPr>
        <p:spPr/>
        <p:txBody>
          <a:bodyPr/>
          <a:lstStyle/>
          <a:p>
            <a:r>
              <a:rPr lang="da-DK" dirty="0"/>
              <a:t>Et lille kig…</a:t>
            </a:r>
          </a:p>
        </p:txBody>
      </p:sp>
      <p:pic>
        <p:nvPicPr>
          <p:cNvPr id="4" name="Billede 3">
            <a:extLst>
              <a:ext uri="{FF2B5EF4-FFF2-40B4-BE49-F238E27FC236}">
                <a16:creationId xmlns:a16="http://schemas.microsoft.com/office/drawing/2014/main" id="{D9EC680C-D840-4327-9458-570CBEF0A5A2}"/>
              </a:ext>
            </a:extLst>
          </p:cNvPr>
          <p:cNvPicPr>
            <a:picLocks noChangeAspect="1"/>
          </p:cNvPicPr>
          <p:nvPr/>
        </p:nvPicPr>
        <p:blipFill>
          <a:blip r:embed="rId2"/>
          <a:stretch>
            <a:fillRect/>
          </a:stretch>
        </p:blipFill>
        <p:spPr>
          <a:xfrm>
            <a:off x="1980623" y="1690256"/>
            <a:ext cx="6752934" cy="4725698"/>
          </a:xfrm>
          <a:prstGeom prst="rect">
            <a:avLst/>
          </a:prstGeom>
        </p:spPr>
      </p:pic>
    </p:spTree>
    <p:extLst>
      <p:ext uri="{BB962C8B-B14F-4D97-AF65-F5344CB8AC3E}">
        <p14:creationId xmlns:p14="http://schemas.microsoft.com/office/powerpoint/2010/main" val="1775181762"/>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9838</TotalTime>
  <Words>711</Words>
  <Application>Microsoft Office PowerPoint</Application>
  <PresentationFormat>Widescreen</PresentationFormat>
  <Paragraphs>103</Paragraphs>
  <Slides>12</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12</vt:i4>
      </vt:variant>
    </vt:vector>
  </HeadingPairs>
  <TitlesOfParts>
    <vt:vector size="17" baseType="lpstr">
      <vt:lpstr>Arial</vt:lpstr>
      <vt:lpstr>Calibri</vt:lpstr>
      <vt:lpstr>Calibri Light</vt:lpstr>
      <vt:lpstr>Wingdings</vt:lpstr>
      <vt:lpstr>Office-tema</vt:lpstr>
      <vt:lpstr>Måleredskaber  – ny viden og nye procedurer</vt:lpstr>
      <vt:lpstr>Baggrund…. </vt:lpstr>
      <vt:lpstr>Måleredskab spørgeskemaundersøgelse Opsummering af resultater</vt:lpstr>
      <vt:lpstr>DSF: primære tolkninger og anbefalinger</vt:lpstr>
      <vt:lpstr>DSF: primære tolkninger og anbefalinger</vt:lpstr>
      <vt:lpstr>Baggrund fortsat…</vt:lpstr>
      <vt:lpstr>Nye procedurer… processen</vt:lpstr>
      <vt:lpstr>Nye procedurer… hvad er nyt?</vt:lpstr>
      <vt:lpstr>Et lille kig…</vt:lpstr>
      <vt:lpstr>Lidt om honorering…</vt:lpstr>
      <vt:lpstr>Fremtidsdrømme… </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 og handleplan</dc:title>
  <dc:creator>Anders Lindved Lorentzen</dc:creator>
  <cp:lastModifiedBy>Lars Henrik Larsen</cp:lastModifiedBy>
  <cp:revision>116</cp:revision>
  <cp:lastPrinted>2019-09-19T11:06:18Z</cp:lastPrinted>
  <dcterms:created xsi:type="dcterms:W3CDTF">2018-03-19T18:37:39Z</dcterms:created>
  <dcterms:modified xsi:type="dcterms:W3CDTF">2021-06-15T04:57:18Z</dcterms:modified>
</cp:coreProperties>
</file>