
<file path=[Content_Types].xml><?xml version="1.0" encoding="utf-8"?>
<Types xmlns="http://schemas.openxmlformats.org/package/2006/content-types">
  <Default Extension="jpeg" ContentType="image/jpeg"/>
  <Default Extension="jpg" ContentType="image/pn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331" r:id="rId2"/>
    <p:sldId id="298" r:id="rId3"/>
    <p:sldId id="333" r:id="rId4"/>
    <p:sldId id="334" r:id="rId5"/>
    <p:sldId id="326" r:id="rId6"/>
    <p:sldId id="302" r:id="rId7"/>
    <p:sldId id="312" r:id="rId8"/>
    <p:sldId id="324" r:id="rId9"/>
    <p:sldId id="314" r:id="rId10"/>
    <p:sldId id="322" r:id="rId11"/>
    <p:sldId id="337" r:id="rId12"/>
    <p:sldId id="320" r:id="rId13"/>
    <p:sldId id="317" r:id="rId14"/>
    <p:sldId id="325" r:id="rId15"/>
    <p:sldId id="323" r:id="rId16"/>
    <p:sldId id="335" r:id="rId17"/>
    <p:sldId id="283" r:id="rId18"/>
    <p:sldId id="266" r:id="rId19"/>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01" autoAdjust="0"/>
    <p:restoredTop sz="80758" autoAdjust="0"/>
  </p:normalViewPr>
  <p:slideViewPr>
    <p:cSldViewPr snapToGrid="0">
      <p:cViewPr varScale="1">
        <p:scale>
          <a:sx n="102" d="100"/>
          <a:sy n="102" d="100"/>
        </p:scale>
        <p:origin x="88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6774BC-824B-42FD-8B63-D2F2A89C88D5}"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F7A76787-27E7-4723-865C-B86D06A85349}">
      <dgm:prSet/>
      <dgm:spPr/>
      <dgm:t>
        <a:bodyPr/>
        <a:lstStyle/>
        <a:p>
          <a:r>
            <a:rPr lang="da-DK"/>
            <a:t>Faglige selskaber som brobyggere</a:t>
          </a:r>
          <a:endParaRPr lang="en-US"/>
        </a:p>
      </dgm:t>
    </dgm:pt>
    <dgm:pt modelId="{2FBF330E-DDE2-444C-947E-7B8D0D57AAD0}" type="parTrans" cxnId="{26815403-2E4D-4F56-A5E8-BBD68D0A82F2}">
      <dgm:prSet/>
      <dgm:spPr/>
      <dgm:t>
        <a:bodyPr/>
        <a:lstStyle/>
        <a:p>
          <a:endParaRPr lang="en-US"/>
        </a:p>
      </dgm:t>
    </dgm:pt>
    <dgm:pt modelId="{CC5D3C6B-C5B4-438D-A40C-E9ED8F1D0619}" type="sibTrans" cxnId="{26815403-2E4D-4F56-A5E8-BBD68D0A82F2}">
      <dgm:prSet/>
      <dgm:spPr/>
      <dgm:t>
        <a:bodyPr/>
        <a:lstStyle/>
        <a:p>
          <a:endParaRPr lang="en-US"/>
        </a:p>
      </dgm:t>
    </dgm:pt>
    <dgm:pt modelId="{16AF4D19-CA1D-4CF9-AE8A-98F6302B856E}">
      <dgm:prSet/>
      <dgm:spPr/>
      <dgm:t>
        <a:bodyPr/>
        <a:lstStyle/>
        <a:p>
          <a:r>
            <a:rPr lang="da-DK"/>
            <a:t>Behov for at arbejde på mere faglighed med henblik på også sikre en højere indplacering</a:t>
          </a:r>
          <a:endParaRPr lang="en-US"/>
        </a:p>
      </dgm:t>
    </dgm:pt>
    <dgm:pt modelId="{5FAA7E46-146B-42D8-803C-9DA1AB51F84E}" type="parTrans" cxnId="{D70FB674-31DB-4F15-9CBF-177621C405B2}">
      <dgm:prSet/>
      <dgm:spPr/>
      <dgm:t>
        <a:bodyPr/>
        <a:lstStyle/>
        <a:p>
          <a:endParaRPr lang="en-US"/>
        </a:p>
      </dgm:t>
    </dgm:pt>
    <dgm:pt modelId="{C9D23AAC-84CB-4E7F-9F62-4D1F03F4A68C}" type="sibTrans" cxnId="{D70FB674-31DB-4F15-9CBF-177621C405B2}">
      <dgm:prSet/>
      <dgm:spPr/>
      <dgm:t>
        <a:bodyPr/>
        <a:lstStyle/>
        <a:p>
          <a:endParaRPr lang="en-US"/>
        </a:p>
      </dgm:t>
    </dgm:pt>
    <dgm:pt modelId="{727B023E-1503-4F6D-8A61-49886464B6C1}">
      <dgm:prSet/>
      <dgm:spPr/>
      <dgm:t>
        <a:bodyPr/>
        <a:lstStyle/>
        <a:p>
          <a:r>
            <a:rPr lang="da-DK"/>
            <a:t>Positionering mere tydeligt: Ikke medicinske søjler fordi specialerne ikke passer ind i vores fag men opgave-orienteret i stedet</a:t>
          </a:r>
          <a:endParaRPr lang="en-US"/>
        </a:p>
      </dgm:t>
    </dgm:pt>
    <dgm:pt modelId="{A24D1D76-7675-4E2D-B903-3586BC083DB7}" type="parTrans" cxnId="{CE83A6E4-4B9F-4D03-B102-33FACFC89C29}">
      <dgm:prSet/>
      <dgm:spPr/>
      <dgm:t>
        <a:bodyPr/>
        <a:lstStyle/>
        <a:p>
          <a:endParaRPr lang="en-US"/>
        </a:p>
      </dgm:t>
    </dgm:pt>
    <dgm:pt modelId="{8906D6E5-DA14-4381-B943-597A58DB1D28}" type="sibTrans" cxnId="{CE83A6E4-4B9F-4D03-B102-33FACFC89C29}">
      <dgm:prSet/>
      <dgm:spPr/>
      <dgm:t>
        <a:bodyPr/>
        <a:lstStyle/>
        <a:p>
          <a:endParaRPr lang="en-US"/>
        </a:p>
      </dgm:t>
    </dgm:pt>
    <dgm:pt modelId="{E4473166-9D71-4389-A164-9EB35F63D097}">
      <dgm:prSet/>
      <dgm:spPr/>
      <dgm:t>
        <a:bodyPr/>
        <a:lstStyle/>
        <a:p>
          <a:r>
            <a:rPr lang="da-DK"/>
            <a:t>Synliggørelse og bedre kommunikation fra selskaber til medlemmerne</a:t>
          </a:r>
          <a:endParaRPr lang="en-US"/>
        </a:p>
      </dgm:t>
    </dgm:pt>
    <dgm:pt modelId="{A5EFCD6D-F345-46B9-9106-490808194999}" type="parTrans" cxnId="{B31C52BF-337C-4E54-B17B-2815CBACB868}">
      <dgm:prSet/>
      <dgm:spPr/>
      <dgm:t>
        <a:bodyPr/>
        <a:lstStyle/>
        <a:p>
          <a:endParaRPr lang="en-US"/>
        </a:p>
      </dgm:t>
    </dgm:pt>
    <dgm:pt modelId="{068E0D4E-1983-403F-8EA3-0F9CB423EFAE}" type="sibTrans" cxnId="{B31C52BF-337C-4E54-B17B-2815CBACB868}">
      <dgm:prSet/>
      <dgm:spPr/>
      <dgm:t>
        <a:bodyPr/>
        <a:lstStyle/>
        <a:p>
          <a:endParaRPr lang="en-US"/>
        </a:p>
      </dgm:t>
    </dgm:pt>
    <dgm:pt modelId="{806D4CD1-5BF4-4D2F-9BCC-1EA55CFCC891}">
      <dgm:prSet/>
      <dgm:spPr/>
      <dgm:t>
        <a:bodyPr/>
        <a:lstStyle/>
        <a:p>
          <a:r>
            <a:rPr lang="da-DK"/>
            <a:t>Netværkskonsulenter og samspillet mellem regioner og selskaber</a:t>
          </a:r>
          <a:endParaRPr lang="en-US"/>
        </a:p>
      </dgm:t>
    </dgm:pt>
    <dgm:pt modelId="{A5D14AF9-C916-4395-BD63-F1AAF935FE79}" type="parTrans" cxnId="{80345AA1-9515-45D8-919F-177BBDA34DF6}">
      <dgm:prSet/>
      <dgm:spPr/>
      <dgm:t>
        <a:bodyPr/>
        <a:lstStyle/>
        <a:p>
          <a:endParaRPr lang="en-US"/>
        </a:p>
      </dgm:t>
    </dgm:pt>
    <dgm:pt modelId="{47326B5B-B20B-49B3-B2E1-2DCF34FE1705}" type="sibTrans" cxnId="{80345AA1-9515-45D8-919F-177BBDA34DF6}">
      <dgm:prSet/>
      <dgm:spPr/>
      <dgm:t>
        <a:bodyPr/>
        <a:lstStyle/>
        <a:p>
          <a:endParaRPr lang="en-US"/>
        </a:p>
      </dgm:t>
    </dgm:pt>
    <dgm:pt modelId="{02341F70-0B50-4992-9336-CDC729FD930D}" type="pres">
      <dgm:prSet presAssocID="{E86774BC-824B-42FD-8B63-D2F2A89C88D5}" presName="vert0" presStyleCnt="0">
        <dgm:presLayoutVars>
          <dgm:dir/>
          <dgm:animOne val="branch"/>
          <dgm:animLvl val="lvl"/>
        </dgm:presLayoutVars>
      </dgm:prSet>
      <dgm:spPr/>
    </dgm:pt>
    <dgm:pt modelId="{9A17047F-09CC-41F1-A051-8E60430240D2}" type="pres">
      <dgm:prSet presAssocID="{F7A76787-27E7-4723-865C-B86D06A85349}" presName="thickLine" presStyleLbl="alignNode1" presStyleIdx="0" presStyleCnt="5"/>
      <dgm:spPr/>
    </dgm:pt>
    <dgm:pt modelId="{3BAF29EE-30BA-4536-BE6D-AD38BBF31318}" type="pres">
      <dgm:prSet presAssocID="{F7A76787-27E7-4723-865C-B86D06A85349}" presName="horz1" presStyleCnt="0"/>
      <dgm:spPr/>
    </dgm:pt>
    <dgm:pt modelId="{24C35C7E-9ABA-4DF6-AA3E-E2110282EA3D}" type="pres">
      <dgm:prSet presAssocID="{F7A76787-27E7-4723-865C-B86D06A85349}" presName="tx1" presStyleLbl="revTx" presStyleIdx="0" presStyleCnt="5"/>
      <dgm:spPr/>
    </dgm:pt>
    <dgm:pt modelId="{07C21535-06AF-4CE2-99BD-AADF7CA7E69F}" type="pres">
      <dgm:prSet presAssocID="{F7A76787-27E7-4723-865C-B86D06A85349}" presName="vert1" presStyleCnt="0"/>
      <dgm:spPr/>
    </dgm:pt>
    <dgm:pt modelId="{FFC90A79-D16A-484F-A46F-23494A208B5B}" type="pres">
      <dgm:prSet presAssocID="{16AF4D19-CA1D-4CF9-AE8A-98F6302B856E}" presName="thickLine" presStyleLbl="alignNode1" presStyleIdx="1" presStyleCnt="5"/>
      <dgm:spPr/>
    </dgm:pt>
    <dgm:pt modelId="{55853EAD-7194-4906-9C65-2112A6EA0D6A}" type="pres">
      <dgm:prSet presAssocID="{16AF4D19-CA1D-4CF9-AE8A-98F6302B856E}" presName="horz1" presStyleCnt="0"/>
      <dgm:spPr/>
    </dgm:pt>
    <dgm:pt modelId="{27984440-5774-4200-9BB5-403EDB5299D4}" type="pres">
      <dgm:prSet presAssocID="{16AF4D19-CA1D-4CF9-AE8A-98F6302B856E}" presName="tx1" presStyleLbl="revTx" presStyleIdx="1" presStyleCnt="5"/>
      <dgm:spPr/>
    </dgm:pt>
    <dgm:pt modelId="{865B0CED-1463-4A14-BF70-2E2CD859E3D8}" type="pres">
      <dgm:prSet presAssocID="{16AF4D19-CA1D-4CF9-AE8A-98F6302B856E}" presName="vert1" presStyleCnt="0"/>
      <dgm:spPr/>
    </dgm:pt>
    <dgm:pt modelId="{9B135238-8B7C-461B-B526-64A073BEE77F}" type="pres">
      <dgm:prSet presAssocID="{727B023E-1503-4F6D-8A61-49886464B6C1}" presName="thickLine" presStyleLbl="alignNode1" presStyleIdx="2" presStyleCnt="5"/>
      <dgm:spPr/>
    </dgm:pt>
    <dgm:pt modelId="{996A3428-D8C9-4966-8A6E-BE3C2CF3D67C}" type="pres">
      <dgm:prSet presAssocID="{727B023E-1503-4F6D-8A61-49886464B6C1}" presName="horz1" presStyleCnt="0"/>
      <dgm:spPr/>
    </dgm:pt>
    <dgm:pt modelId="{2D33A5D2-DD7C-4F62-B4A0-92EBCBA90F40}" type="pres">
      <dgm:prSet presAssocID="{727B023E-1503-4F6D-8A61-49886464B6C1}" presName="tx1" presStyleLbl="revTx" presStyleIdx="2" presStyleCnt="5"/>
      <dgm:spPr/>
    </dgm:pt>
    <dgm:pt modelId="{F24A31C8-274D-4CDF-8ADA-3FDDF00FD4B7}" type="pres">
      <dgm:prSet presAssocID="{727B023E-1503-4F6D-8A61-49886464B6C1}" presName="vert1" presStyleCnt="0"/>
      <dgm:spPr/>
    </dgm:pt>
    <dgm:pt modelId="{CBA9ADF0-8BC7-4C77-85AA-1BFE12A16A38}" type="pres">
      <dgm:prSet presAssocID="{E4473166-9D71-4389-A164-9EB35F63D097}" presName="thickLine" presStyleLbl="alignNode1" presStyleIdx="3" presStyleCnt="5"/>
      <dgm:spPr/>
    </dgm:pt>
    <dgm:pt modelId="{0BFD4212-AB00-4C7B-AD8A-258C36442EC2}" type="pres">
      <dgm:prSet presAssocID="{E4473166-9D71-4389-A164-9EB35F63D097}" presName="horz1" presStyleCnt="0"/>
      <dgm:spPr/>
    </dgm:pt>
    <dgm:pt modelId="{D5AD8A10-EFB7-40DA-9903-6E11C9E01FBB}" type="pres">
      <dgm:prSet presAssocID="{E4473166-9D71-4389-A164-9EB35F63D097}" presName="tx1" presStyleLbl="revTx" presStyleIdx="3" presStyleCnt="5"/>
      <dgm:spPr/>
    </dgm:pt>
    <dgm:pt modelId="{3D6AFEE0-27CD-4B70-9948-688013ABDDA2}" type="pres">
      <dgm:prSet presAssocID="{E4473166-9D71-4389-A164-9EB35F63D097}" presName="vert1" presStyleCnt="0"/>
      <dgm:spPr/>
    </dgm:pt>
    <dgm:pt modelId="{3A62624D-FE76-4323-B61E-0286CF81F37B}" type="pres">
      <dgm:prSet presAssocID="{806D4CD1-5BF4-4D2F-9BCC-1EA55CFCC891}" presName="thickLine" presStyleLbl="alignNode1" presStyleIdx="4" presStyleCnt="5"/>
      <dgm:spPr/>
    </dgm:pt>
    <dgm:pt modelId="{12C331B9-9378-47BD-8AB1-61CC7A884357}" type="pres">
      <dgm:prSet presAssocID="{806D4CD1-5BF4-4D2F-9BCC-1EA55CFCC891}" presName="horz1" presStyleCnt="0"/>
      <dgm:spPr/>
    </dgm:pt>
    <dgm:pt modelId="{2BF90591-43E9-4F19-BFAB-A6DE468B106A}" type="pres">
      <dgm:prSet presAssocID="{806D4CD1-5BF4-4D2F-9BCC-1EA55CFCC891}" presName="tx1" presStyleLbl="revTx" presStyleIdx="4" presStyleCnt="5"/>
      <dgm:spPr/>
    </dgm:pt>
    <dgm:pt modelId="{7E38138F-AC6B-4929-8D9F-1FC283833440}" type="pres">
      <dgm:prSet presAssocID="{806D4CD1-5BF4-4D2F-9BCC-1EA55CFCC891}" presName="vert1" presStyleCnt="0"/>
      <dgm:spPr/>
    </dgm:pt>
  </dgm:ptLst>
  <dgm:cxnLst>
    <dgm:cxn modelId="{26815403-2E4D-4F56-A5E8-BBD68D0A82F2}" srcId="{E86774BC-824B-42FD-8B63-D2F2A89C88D5}" destId="{F7A76787-27E7-4723-865C-B86D06A85349}" srcOrd="0" destOrd="0" parTransId="{2FBF330E-DDE2-444C-947E-7B8D0D57AAD0}" sibTransId="{CC5D3C6B-C5B4-438D-A40C-E9ED8F1D0619}"/>
    <dgm:cxn modelId="{DDDC4214-B246-4D52-A064-B30D5659223D}" type="presOf" srcId="{16AF4D19-CA1D-4CF9-AE8A-98F6302B856E}" destId="{27984440-5774-4200-9BB5-403EDB5299D4}" srcOrd="0" destOrd="0" presId="urn:microsoft.com/office/officeart/2008/layout/LinedList"/>
    <dgm:cxn modelId="{B8352819-0297-471A-ABA6-555C9236B281}" type="presOf" srcId="{E4473166-9D71-4389-A164-9EB35F63D097}" destId="{D5AD8A10-EFB7-40DA-9903-6E11C9E01FBB}" srcOrd="0" destOrd="0" presId="urn:microsoft.com/office/officeart/2008/layout/LinedList"/>
    <dgm:cxn modelId="{1BB6D45D-0750-4F5E-A279-09E0C8B26E3B}" type="presOf" srcId="{806D4CD1-5BF4-4D2F-9BCC-1EA55CFCC891}" destId="{2BF90591-43E9-4F19-BFAB-A6DE468B106A}" srcOrd="0" destOrd="0" presId="urn:microsoft.com/office/officeart/2008/layout/LinedList"/>
    <dgm:cxn modelId="{8F834350-014F-478F-AD8B-EC8F7C9060FA}" type="presOf" srcId="{E86774BC-824B-42FD-8B63-D2F2A89C88D5}" destId="{02341F70-0B50-4992-9336-CDC729FD930D}" srcOrd="0" destOrd="0" presId="urn:microsoft.com/office/officeart/2008/layout/LinedList"/>
    <dgm:cxn modelId="{D70FB674-31DB-4F15-9CBF-177621C405B2}" srcId="{E86774BC-824B-42FD-8B63-D2F2A89C88D5}" destId="{16AF4D19-CA1D-4CF9-AE8A-98F6302B856E}" srcOrd="1" destOrd="0" parTransId="{5FAA7E46-146B-42D8-803C-9DA1AB51F84E}" sibTransId="{C9D23AAC-84CB-4E7F-9F62-4D1F03F4A68C}"/>
    <dgm:cxn modelId="{80345AA1-9515-45D8-919F-177BBDA34DF6}" srcId="{E86774BC-824B-42FD-8B63-D2F2A89C88D5}" destId="{806D4CD1-5BF4-4D2F-9BCC-1EA55CFCC891}" srcOrd="4" destOrd="0" parTransId="{A5D14AF9-C916-4395-BD63-F1AAF935FE79}" sibTransId="{47326B5B-B20B-49B3-B2E1-2DCF34FE1705}"/>
    <dgm:cxn modelId="{B31C52BF-337C-4E54-B17B-2815CBACB868}" srcId="{E86774BC-824B-42FD-8B63-D2F2A89C88D5}" destId="{E4473166-9D71-4389-A164-9EB35F63D097}" srcOrd="3" destOrd="0" parTransId="{A5EFCD6D-F345-46B9-9106-490808194999}" sibTransId="{068E0D4E-1983-403F-8EA3-0F9CB423EFAE}"/>
    <dgm:cxn modelId="{89F996D4-13DE-4F77-B638-899B484C1244}" type="presOf" srcId="{727B023E-1503-4F6D-8A61-49886464B6C1}" destId="{2D33A5D2-DD7C-4F62-B4A0-92EBCBA90F40}" srcOrd="0" destOrd="0" presId="urn:microsoft.com/office/officeart/2008/layout/LinedList"/>
    <dgm:cxn modelId="{87F827DC-91D9-46B3-A41D-2F77FE3F0316}" type="presOf" srcId="{F7A76787-27E7-4723-865C-B86D06A85349}" destId="{24C35C7E-9ABA-4DF6-AA3E-E2110282EA3D}" srcOrd="0" destOrd="0" presId="urn:microsoft.com/office/officeart/2008/layout/LinedList"/>
    <dgm:cxn modelId="{CE83A6E4-4B9F-4D03-B102-33FACFC89C29}" srcId="{E86774BC-824B-42FD-8B63-D2F2A89C88D5}" destId="{727B023E-1503-4F6D-8A61-49886464B6C1}" srcOrd="2" destOrd="0" parTransId="{A24D1D76-7675-4E2D-B903-3586BC083DB7}" sibTransId="{8906D6E5-DA14-4381-B943-597A58DB1D28}"/>
    <dgm:cxn modelId="{19C36F69-6D6A-4CEA-B429-B6E9BB33F7EA}" type="presParOf" srcId="{02341F70-0B50-4992-9336-CDC729FD930D}" destId="{9A17047F-09CC-41F1-A051-8E60430240D2}" srcOrd="0" destOrd="0" presId="urn:microsoft.com/office/officeart/2008/layout/LinedList"/>
    <dgm:cxn modelId="{59EAEDA0-F5CD-46D3-B2E7-3E5E79E1BD26}" type="presParOf" srcId="{02341F70-0B50-4992-9336-CDC729FD930D}" destId="{3BAF29EE-30BA-4536-BE6D-AD38BBF31318}" srcOrd="1" destOrd="0" presId="urn:microsoft.com/office/officeart/2008/layout/LinedList"/>
    <dgm:cxn modelId="{990B5290-FFF4-4A9F-9C9C-AB8BCBF2F440}" type="presParOf" srcId="{3BAF29EE-30BA-4536-BE6D-AD38BBF31318}" destId="{24C35C7E-9ABA-4DF6-AA3E-E2110282EA3D}" srcOrd="0" destOrd="0" presId="urn:microsoft.com/office/officeart/2008/layout/LinedList"/>
    <dgm:cxn modelId="{2EE300CC-0D96-49C0-9D54-609321A32DED}" type="presParOf" srcId="{3BAF29EE-30BA-4536-BE6D-AD38BBF31318}" destId="{07C21535-06AF-4CE2-99BD-AADF7CA7E69F}" srcOrd="1" destOrd="0" presId="urn:microsoft.com/office/officeart/2008/layout/LinedList"/>
    <dgm:cxn modelId="{7BAC8123-1609-4F0F-A04F-7DAA2FE7D930}" type="presParOf" srcId="{02341F70-0B50-4992-9336-CDC729FD930D}" destId="{FFC90A79-D16A-484F-A46F-23494A208B5B}" srcOrd="2" destOrd="0" presId="urn:microsoft.com/office/officeart/2008/layout/LinedList"/>
    <dgm:cxn modelId="{2E98D3A8-1811-4F04-BABC-539736A303A2}" type="presParOf" srcId="{02341F70-0B50-4992-9336-CDC729FD930D}" destId="{55853EAD-7194-4906-9C65-2112A6EA0D6A}" srcOrd="3" destOrd="0" presId="urn:microsoft.com/office/officeart/2008/layout/LinedList"/>
    <dgm:cxn modelId="{ECE5FF7E-3584-440E-B787-D2F579E1E6F2}" type="presParOf" srcId="{55853EAD-7194-4906-9C65-2112A6EA0D6A}" destId="{27984440-5774-4200-9BB5-403EDB5299D4}" srcOrd="0" destOrd="0" presId="urn:microsoft.com/office/officeart/2008/layout/LinedList"/>
    <dgm:cxn modelId="{9687F98A-800E-43C9-B60D-06C635E28D63}" type="presParOf" srcId="{55853EAD-7194-4906-9C65-2112A6EA0D6A}" destId="{865B0CED-1463-4A14-BF70-2E2CD859E3D8}" srcOrd="1" destOrd="0" presId="urn:microsoft.com/office/officeart/2008/layout/LinedList"/>
    <dgm:cxn modelId="{C3917374-BE51-4B83-A465-E8E8671DCF25}" type="presParOf" srcId="{02341F70-0B50-4992-9336-CDC729FD930D}" destId="{9B135238-8B7C-461B-B526-64A073BEE77F}" srcOrd="4" destOrd="0" presId="urn:microsoft.com/office/officeart/2008/layout/LinedList"/>
    <dgm:cxn modelId="{72C722FE-02D4-42AB-B0CD-72AC740E6DDA}" type="presParOf" srcId="{02341F70-0B50-4992-9336-CDC729FD930D}" destId="{996A3428-D8C9-4966-8A6E-BE3C2CF3D67C}" srcOrd="5" destOrd="0" presId="urn:microsoft.com/office/officeart/2008/layout/LinedList"/>
    <dgm:cxn modelId="{7F5FE6E7-1713-4620-A95C-E70C5FB04126}" type="presParOf" srcId="{996A3428-D8C9-4966-8A6E-BE3C2CF3D67C}" destId="{2D33A5D2-DD7C-4F62-B4A0-92EBCBA90F40}" srcOrd="0" destOrd="0" presId="urn:microsoft.com/office/officeart/2008/layout/LinedList"/>
    <dgm:cxn modelId="{C72DF7DF-EE2B-41AD-8462-08D772EE78C2}" type="presParOf" srcId="{996A3428-D8C9-4966-8A6E-BE3C2CF3D67C}" destId="{F24A31C8-274D-4CDF-8ADA-3FDDF00FD4B7}" srcOrd="1" destOrd="0" presId="urn:microsoft.com/office/officeart/2008/layout/LinedList"/>
    <dgm:cxn modelId="{92EEFE64-2E2D-46FC-A5F3-B1A0D820E2C1}" type="presParOf" srcId="{02341F70-0B50-4992-9336-CDC729FD930D}" destId="{CBA9ADF0-8BC7-4C77-85AA-1BFE12A16A38}" srcOrd="6" destOrd="0" presId="urn:microsoft.com/office/officeart/2008/layout/LinedList"/>
    <dgm:cxn modelId="{2413C655-8CE7-4A22-9B16-FD768FCC7910}" type="presParOf" srcId="{02341F70-0B50-4992-9336-CDC729FD930D}" destId="{0BFD4212-AB00-4C7B-AD8A-258C36442EC2}" srcOrd="7" destOrd="0" presId="urn:microsoft.com/office/officeart/2008/layout/LinedList"/>
    <dgm:cxn modelId="{458B5FA3-F6C9-4593-8432-5819D794380A}" type="presParOf" srcId="{0BFD4212-AB00-4C7B-AD8A-258C36442EC2}" destId="{D5AD8A10-EFB7-40DA-9903-6E11C9E01FBB}" srcOrd="0" destOrd="0" presId="urn:microsoft.com/office/officeart/2008/layout/LinedList"/>
    <dgm:cxn modelId="{D7127858-FC8C-40D2-8DC5-82190668F99F}" type="presParOf" srcId="{0BFD4212-AB00-4C7B-AD8A-258C36442EC2}" destId="{3D6AFEE0-27CD-4B70-9948-688013ABDDA2}" srcOrd="1" destOrd="0" presId="urn:microsoft.com/office/officeart/2008/layout/LinedList"/>
    <dgm:cxn modelId="{DE424869-E5CC-476D-BC10-19182AC0EF07}" type="presParOf" srcId="{02341F70-0B50-4992-9336-CDC729FD930D}" destId="{3A62624D-FE76-4323-B61E-0286CF81F37B}" srcOrd="8" destOrd="0" presId="urn:microsoft.com/office/officeart/2008/layout/LinedList"/>
    <dgm:cxn modelId="{B091F1B0-C2ED-4329-A8AB-5E52F1BFB5EB}" type="presParOf" srcId="{02341F70-0B50-4992-9336-CDC729FD930D}" destId="{12C331B9-9378-47BD-8AB1-61CC7A884357}" srcOrd="9" destOrd="0" presId="urn:microsoft.com/office/officeart/2008/layout/LinedList"/>
    <dgm:cxn modelId="{F2E0CBDA-F8DF-4CE3-8406-0DF79A76E220}" type="presParOf" srcId="{12C331B9-9378-47BD-8AB1-61CC7A884357}" destId="{2BF90591-43E9-4F19-BFAB-A6DE468B106A}" srcOrd="0" destOrd="0" presId="urn:microsoft.com/office/officeart/2008/layout/LinedList"/>
    <dgm:cxn modelId="{DD041697-612B-479A-AAA8-6075C349BE9D}" type="presParOf" srcId="{12C331B9-9378-47BD-8AB1-61CC7A884357}" destId="{7E38138F-AC6B-4929-8D9F-1FC28383344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6CFE68-7F79-4FA7-B3B0-D9CDC26E18CC}"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6C298D0F-AEF5-49D0-81AD-2D849CAB9D16}">
      <dgm:prSet/>
      <dgm:spPr/>
      <dgm:t>
        <a:bodyPr/>
        <a:lstStyle/>
        <a:p>
          <a:r>
            <a:rPr lang="da-DK"/>
            <a:t>Det lader til at være ret komplekst at finde de rigtige kurser, foredrag, osv. for netop deres retning</a:t>
          </a:r>
          <a:endParaRPr lang="en-US"/>
        </a:p>
      </dgm:t>
    </dgm:pt>
    <dgm:pt modelId="{F3EA30C4-6C50-4550-8861-66349E56D34D}" type="parTrans" cxnId="{EB2712B6-2551-4642-AAD4-420E9884D926}">
      <dgm:prSet/>
      <dgm:spPr/>
      <dgm:t>
        <a:bodyPr/>
        <a:lstStyle/>
        <a:p>
          <a:endParaRPr lang="en-US"/>
        </a:p>
      </dgm:t>
    </dgm:pt>
    <dgm:pt modelId="{DA3467F6-1953-46B2-8FA2-6B054FDEE3EE}" type="sibTrans" cxnId="{EB2712B6-2551-4642-AAD4-420E9884D926}">
      <dgm:prSet/>
      <dgm:spPr/>
      <dgm:t>
        <a:bodyPr/>
        <a:lstStyle/>
        <a:p>
          <a:endParaRPr lang="en-US"/>
        </a:p>
      </dgm:t>
    </dgm:pt>
    <dgm:pt modelId="{DDE473D8-9EF2-4212-8CB4-68B9404E0C8D}">
      <dgm:prSet/>
      <dgm:spPr/>
      <dgm:t>
        <a:bodyPr/>
        <a:lstStyle/>
        <a:p>
          <a:r>
            <a:rPr lang="da-DK"/>
            <a:t>For nyuddannede er det endnu svære at navigere, da flere aktiviteter bliver udbudt i netværksgrupper</a:t>
          </a:r>
          <a:endParaRPr lang="en-US"/>
        </a:p>
      </dgm:t>
    </dgm:pt>
    <dgm:pt modelId="{ECC07427-9F54-468D-8188-5CB213BD403C}" type="parTrans" cxnId="{93BB85D0-6F85-4F53-A89B-03F2BAD6C947}">
      <dgm:prSet/>
      <dgm:spPr/>
      <dgm:t>
        <a:bodyPr/>
        <a:lstStyle/>
        <a:p>
          <a:endParaRPr lang="en-US"/>
        </a:p>
      </dgm:t>
    </dgm:pt>
    <dgm:pt modelId="{DBFF714A-ED48-4483-BFFD-08F9B9C8DF0F}" type="sibTrans" cxnId="{93BB85D0-6F85-4F53-A89B-03F2BAD6C947}">
      <dgm:prSet/>
      <dgm:spPr/>
      <dgm:t>
        <a:bodyPr/>
        <a:lstStyle/>
        <a:p>
          <a:endParaRPr lang="en-US"/>
        </a:p>
      </dgm:t>
    </dgm:pt>
    <dgm:pt modelId="{5BEC824A-BC61-4FA2-A54A-BD62DE8FFA27}">
      <dgm:prSet/>
      <dgm:spPr/>
      <dgm:t>
        <a:bodyPr/>
        <a:lstStyle/>
        <a:p>
          <a:r>
            <a:rPr lang="da-DK"/>
            <a:t>”Det gælder om at være i netværksgrupper, så gælder det om at melde sig på (kurser). Der er rift om dem. Det er internt.”</a:t>
          </a:r>
          <a:endParaRPr lang="en-US"/>
        </a:p>
      </dgm:t>
    </dgm:pt>
    <dgm:pt modelId="{B7C11378-AFF4-4AF5-82F3-C36EB1D28B69}" type="parTrans" cxnId="{EA3CFA9C-7B1B-426B-8921-889C3DF94379}">
      <dgm:prSet/>
      <dgm:spPr/>
      <dgm:t>
        <a:bodyPr/>
        <a:lstStyle/>
        <a:p>
          <a:endParaRPr lang="en-US"/>
        </a:p>
      </dgm:t>
    </dgm:pt>
    <dgm:pt modelId="{F810CC84-9974-47BA-AF55-0BCF398A37F2}" type="sibTrans" cxnId="{EA3CFA9C-7B1B-426B-8921-889C3DF94379}">
      <dgm:prSet/>
      <dgm:spPr/>
      <dgm:t>
        <a:bodyPr/>
        <a:lstStyle/>
        <a:p>
          <a:endParaRPr lang="en-US"/>
        </a:p>
      </dgm:t>
    </dgm:pt>
    <dgm:pt modelId="{1C682BC6-FF32-44E5-AB6E-F1D6BF0F262B}">
      <dgm:prSet/>
      <dgm:spPr/>
      <dgm:t>
        <a:bodyPr/>
        <a:lstStyle/>
        <a:p>
          <a:r>
            <a:rPr lang="da-DK"/>
            <a:t>En del medlemmer (ca. halvdelen af de adspurgte) mener at udvalget af specifikke kurser er for lille</a:t>
          </a:r>
          <a:endParaRPr lang="en-US"/>
        </a:p>
      </dgm:t>
    </dgm:pt>
    <dgm:pt modelId="{465C5761-D75B-484A-A2B4-4385A6088723}" type="parTrans" cxnId="{7E345DC8-F0DD-4C65-A4E1-2F7DF8F8EBC4}">
      <dgm:prSet/>
      <dgm:spPr/>
      <dgm:t>
        <a:bodyPr/>
        <a:lstStyle/>
        <a:p>
          <a:endParaRPr lang="en-US"/>
        </a:p>
      </dgm:t>
    </dgm:pt>
    <dgm:pt modelId="{9CC97B35-A4A8-45A8-9DC2-8D9C5ABC8A32}" type="sibTrans" cxnId="{7E345DC8-F0DD-4C65-A4E1-2F7DF8F8EBC4}">
      <dgm:prSet/>
      <dgm:spPr/>
      <dgm:t>
        <a:bodyPr/>
        <a:lstStyle/>
        <a:p>
          <a:endParaRPr lang="en-US"/>
        </a:p>
      </dgm:t>
    </dgm:pt>
    <dgm:pt modelId="{8CBDB800-C4E7-4D51-B1BF-BE19EC74569D}">
      <dgm:prSet/>
      <dgm:spPr/>
      <dgm:t>
        <a:bodyPr/>
        <a:lstStyle/>
        <a:p>
          <a:r>
            <a:rPr lang="da-DK"/>
            <a:t>Synes</a:t>
          </a:r>
          <a:r>
            <a:rPr lang="da-DK" b="0" i="0" baseline="0"/>
            <a:t> det er dyre kurser i foreningen</a:t>
          </a:r>
          <a:endParaRPr lang="en-US"/>
        </a:p>
      </dgm:t>
    </dgm:pt>
    <dgm:pt modelId="{B925F2CD-2AD5-4E04-B70E-67A32758205B}" type="parTrans" cxnId="{871A91F5-C35D-4CFD-BD5E-FBE8885A5CA3}">
      <dgm:prSet/>
      <dgm:spPr/>
      <dgm:t>
        <a:bodyPr/>
        <a:lstStyle/>
        <a:p>
          <a:endParaRPr lang="en-US"/>
        </a:p>
      </dgm:t>
    </dgm:pt>
    <dgm:pt modelId="{07122C30-BE7A-469B-9185-A46FBD32BC10}" type="sibTrans" cxnId="{871A91F5-C35D-4CFD-BD5E-FBE8885A5CA3}">
      <dgm:prSet/>
      <dgm:spPr/>
      <dgm:t>
        <a:bodyPr/>
        <a:lstStyle/>
        <a:p>
          <a:endParaRPr lang="en-US"/>
        </a:p>
      </dgm:t>
    </dgm:pt>
    <dgm:pt modelId="{CDBEA7E4-D3D6-4B4F-8DE7-D3376084E7C5}" type="pres">
      <dgm:prSet presAssocID="{A16CFE68-7F79-4FA7-B3B0-D9CDC26E18CC}" presName="linear" presStyleCnt="0">
        <dgm:presLayoutVars>
          <dgm:animLvl val="lvl"/>
          <dgm:resizeHandles val="exact"/>
        </dgm:presLayoutVars>
      </dgm:prSet>
      <dgm:spPr/>
    </dgm:pt>
    <dgm:pt modelId="{FCC2DADD-FB4D-4B50-AF31-33BE75A824D8}" type="pres">
      <dgm:prSet presAssocID="{6C298D0F-AEF5-49D0-81AD-2D849CAB9D16}" presName="parentText" presStyleLbl="node1" presStyleIdx="0" presStyleCnt="5">
        <dgm:presLayoutVars>
          <dgm:chMax val="0"/>
          <dgm:bulletEnabled val="1"/>
        </dgm:presLayoutVars>
      </dgm:prSet>
      <dgm:spPr/>
    </dgm:pt>
    <dgm:pt modelId="{0946B19A-6DE1-4999-9E22-7284153480A7}" type="pres">
      <dgm:prSet presAssocID="{DA3467F6-1953-46B2-8FA2-6B054FDEE3EE}" presName="spacer" presStyleCnt="0"/>
      <dgm:spPr/>
    </dgm:pt>
    <dgm:pt modelId="{C5A5F401-D2B8-403E-8DB0-12CDF676C3A3}" type="pres">
      <dgm:prSet presAssocID="{DDE473D8-9EF2-4212-8CB4-68B9404E0C8D}" presName="parentText" presStyleLbl="node1" presStyleIdx="1" presStyleCnt="5">
        <dgm:presLayoutVars>
          <dgm:chMax val="0"/>
          <dgm:bulletEnabled val="1"/>
        </dgm:presLayoutVars>
      </dgm:prSet>
      <dgm:spPr/>
    </dgm:pt>
    <dgm:pt modelId="{62F1EC41-604E-4D26-80CF-36B25408E753}" type="pres">
      <dgm:prSet presAssocID="{DBFF714A-ED48-4483-BFFD-08F9B9C8DF0F}" presName="spacer" presStyleCnt="0"/>
      <dgm:spPr/>
    </dgm:pt>
    <dgm:pt modelId="{2B7F01BA-E1EC-413B-8222-79BE4AC72338}" type="pres">
      <dgm:prSet presAssocID="{5BEC824A-BC61-4FA2-A54A-BD62DE8FFA27}" presName="parentText" presStyleLbl="node1" presStyleIdx="2" presStyleCnt="5">
        <dgm:presLayoutVars>
          <dgm:chMax val="0"/>
          <dgm:bulletEnabled val="1"/>
        </dgm:presLayoutVars>
      </dgm:prSet>
      <dgm:spPr/>
    </dgm:pt>
    <dgm:pt modelId="{1D64B8A2-D03D-41BF-9AA9-D078DD786B32}" type="pres">
      <dgm:prSet presAssocID="{F810CC84-9974-47BA-AF55-0BCF398A37F2}" presName="spacer" presStyleCnt="0"/>
      <dgm:spPr/>
    </dgm:pt>
    <dgm:pt modelId="{E62F944C-06D8-44AE-81FE-4078F30D4ECF}" type="pres">
      <dgm:prSet presAssocID="{1C682BC6-FF32-44E5-AB6E-F1D6BF0F262B}" presName="parentText" presStyleLbl="node1" presStyleIdx="3" presStyleCnt="5">
        <dgm:presLayoutVars>
          <dgm:chMax val="0"/>
          <dgm:bulletEnabled val="1"/>
        </dgm:presLayoutVars>
      </dgm:prSet>
      <dgm:spPr/>
    </dgm:pt>
    <dgm:pt modelId="{AB43C318-ABB2-4931-9117-1BC4DC7E17B1}" type="pres">
      <dgm:prSet presAssocID="{9CC97B35-A4A8-45A8-9DC2-8D9C5ABC8A32}" presName="spacer" presStyleCnt="0"/>
      <dgm:spPr/>
    </dgm:pt>
    <dgm:pt modelId="{CFB52306-6200-4BBE-911F-39D8D0ED3E2C}" type="pres">
      <dgm:prSet presAssocID="{8CBDB800-C4E7-4D51-B1BF-BE19EC74569D}" presName="parentText" presStyleLbl="node1" presStyleIdx="4" presStyleCnt="5">
        <dgm:presLayoutVars>
          <dgm:chMax val="0"/>
          <dgm:bulletEnabled val="1"/>
        </dgm:presLayoutVars>
      </dgm:prSet>
      <dgm:spPr/>
    </dgm:pt>
  </dgm:ptLst>
  <dgm:cxnLst>
    <dgm:cxn modelId="{16B15E68-82B8-4A3F-AA59-E64D5D38ED3F}" type="presOf" srcId="{DDE473D8-9EF2-4212-8CB4-68B9404E0C8D}" destId="{C5A5F401-D2B8-403E-8DB0-12CDF676C3A3}" srcOrd="0" destOrd="0" presId="urn:microsoft.com/office/officeart/2005/8/layout/vList2"/>
    <dgm:cxn modelId="{CB4B1E9C-E427-495B-BE9F-88BD1469A14D}" type="presOf" srcId="{5BEC824A-BC61-4FA2-A54A-BD62DE8FFA27}" destId="{2B7F01BA-E1EC-413B-8222-79BE4AC72338}" srcOrd="0" destOrd="0" presId="urn:microsoft.com/office/officeart/2005/8/layout/vList2"/>
    <dgm:cxn modelId="{EA3CFA9C-7B1B-426B-8921-889C3DF94379}" srcId="{A16CFE68-7F79-4FA7-B3B0-D9CDC26E18CC}" destId="{5BEC824A-BC61-4FA2-A54A-BD62DE8FFA27}" srcOrd="2" destOrd="0" parTransId="{B7C11378-AFF4-4AF5-82F3-C36EB1D28B69}" sibTransId="{F810CC84-9974-47BA-AF55-0BCF398A37F2}"/>
    <dgm:cxn modelId="{EB2712B6-2551-4642-AAD4-420E9884D926}" srcId="{A16CFE68-7F79-4FA7-B3B0-D9CDC26E18CC}" destId="{6C298D0F-AEF5-49D0-81AD-2D849CAB9D16}" srcOrd="0" destOrd="0" parTransId="{F3EA30C4-6C50-4550-8861-66349E56D34D}" sibTransId="{DA3467F6-1953-46B2-8FA2-6B054FDEE3EE}"/>
    <dgm:cxn modelId="{1FE1CEBE-6E41-4CE9-A886-695297AAD20B}" type="presOf" srcId="{6C298D0F-AEF5-49D0-81AD-2D849CAB9D16}" destId="{FCC2DADD-FB4D-4B50-AF31-33BE75A824D8}" srcOrd="0" destOrd="0" presId="urn:microsoft.com/office/officeart/2005/8/layout/vList2"/>
    <dgm:cxn modelId="{7E345DC8-F0DD-4C65-A4E1-2F7DF8F8EBC4}" srcId="{A16CFE68-7F79-4FA7-B3B0-D9CDC26E18CC}" destId="{1C682BC6-FF32-44E5-AB6E-F1D6BF0F262B}" srcOrd="3" destOrd="0" parTransId="{465C5761-D75B-484A-A2B4-4385A6088723}" sibTransId="{9CC97B35-A4A8-45A8-9DC2-8D9C5ABC8A32}"/>
    <dgm:cxn modelId="{AF11C0C8-0A94-4E2E-BEF4-63EE349CBC2F}" type="presOf" srcId="{A16CFE68-7F79-4FA7-B3B0-D9CDC26E18CC}" destId="{CDBEA7E4-D3D6-4B4F-8DE7-D3376084E7C5}" srcOrd="0" destOrd="0" presId="urn:microsoft.com/office/officeart/2005/8/layout/vList2"/>
    <dgm:cxn modelId="{93BB85D0-6F85-4F53-A89B-03F2BAD6C947}" srcId="{A16CFE68-7F79-4FA7-B3B0-D9CDC26E18CC}" destId="{DDE473D8-9EF2-4212-8CB4-68B9404E0C8D}" srcOrd="1" destOrd="0" parTransId="{ECC07427-9F54-468D-8188-5CB213BD403C}" sibTransId="{DBFF714A-ED48-4483-BFFD-08F9B9C8DF0F}"/>
    <dgm:cxn modelId="{871A91F5-C35D-4CFD-BD5E-FBE8885A5CA3}" srcId="{A16CFE68-7F79-4FA7-B3B0-D9CDC26E18CC}" destId="{8CBDB800-C4E7-4D51-B1BF-BE19EC74569D}" srcOrd="4" destOrd="0" parTransId="{B925F2CD-2AD5-4E04-B70E-67A32758205B}" sibTransId="{07122C30-BE7A-469B-9185-A46FBD32BC10}"/>
    <dgm:cxn modelId="{4390ECF7-076B-4A97-9475-C0A359F66E95}" type="presOf" srcId="{1C682BC6-FF32-44E5-AB6E-F1D6BF0F262B}" destId="{E62F944C-06D8-44AE-81FE-4078F30D4ECF}" srcOrd="0" destOrd="0" presId="urn:microsoft.com/office/officeart/2005/8/layout/vList2"/>
    <dgm:cxn modelId="{F3F5A2FE-C58A-41E0-999E-DBC620E13494}" type="presOf" srcId="{8CBDB800-C4E7-4D51-B1BF-BE19EC74569D}" destId="{CFB52306-6200-4BBE-911F-39D8D0ED3E2C}" srcOrd="0" destOrd="0" presId="urn:microsoft.com/office/officeart/2005/8/layout/vList2"/>
    <dgm:cxn modelId="{75BEFC6E-A09E-4CBE-9ECD-02AC25F3C1EA}" type="presParOf" srcId="{CDBEA7E4-D3D6-4B4F-8DE7-D3376084E7C5}" destId="{FCC2DADD-FB4D-4B50-AF31-33BE75A824D8}" srcOrd="0" destOrd="0" presId="urn:microsoft.com/office/officeart/2005/8/layout/vList2"/>
    <dgm:cxn modelId="{3F6F5DCE-41DE-4C7F-B2A7-35828BBFF29E}" type="presParOf" srcId="{CDBEA7E4-D3D6-4B4F-8DE7-D3376084E7C5}" destId="{0946B19A-6DE1-4999-9E22-7284153480A7}" srcOrd="1" destOrd="0" presId="urn:microsoft.com/office/officeart/2005/8/layout/vList2"/>
    <dgm:cxn modelId="{3F85758B-8A97-4B5E-B9D6-5B2A7BCEDC88}" type="presParOf" srcId="{CDBEA7E4-D3D6-4B4F-8DE7-D3376084E7C5}" destId="{C5A5F401-D2B8-403E-8DB0-12CDF676C3A3}" srcOrd="2" destOrd="0" presId="urn:microsoft.com/office/officeart/2005/8/layout/vList2"/>
    <dgm:cxn modelId="{6E9B9854-A59C-4DE5-A1D0-415BA5AA04B9}" type="presParOf" srcId="{CDBEA7E4-D3D6-4B4F-8DE7-D3376084E7C5}" destId="{62F1EC41-604E-4D26-80CF-36B25408E753}" srcOrd="3" destOrd="0" presId="urn:microsoft.com/office/officeart/2005/8/layout/vList2"/>
    <dgm:cxn modelId="{8909626D-6B9B-4AA8-A4F4-C81D9A765169}" type="presParOf" srcId="{CDBEA7E4-D3D6-4B4F-8DE7-D3376084E7C5}" destId="{2B7F01BA-E1EC-413B-8222-79BE4AC72338}" srcOrd="4" destOrd="0" presId="urn:microsoft.com/office/officeart/2005/8/layout/vList2"/>
    <dgm:cxn modelId="{CC4ACDC7-8B4C-4913-86A2-034A9070279C}" type="presParOf" srcId="{CDBEA7E4-D3D6-4B4F-8DE7-D3376084E7C5}" destId="{1D64B8A2-D03D-41BF-9AA9-D078DD786B32}" srcOrd="5" destOrd="0" presId="urn:microsoft.com/office/officeart/2005/8/layout/vList2"/>
    <dgm:cxn modelId="{C8348CA3-BA6E-4344-AF11-AAA609B8BE81}" type="presParOf" srcId="{CDBEA7E4-D3D6-4B4F-8DE7-D3376084E7C5}" destId="{E62F944C-06D8-44AE-81FE-4078F30D4ECF}" srcOrd="6" destOrd="0" presId="urn:microsoft.com/office/officeart/2005/8/layout/vList2"/>
    <dgm:cxn modelId="{38ED16B3-B3C4-4524-B82C-788280A21C72}" type="presParOf" srcId="{CDBEA7E4-D3D6-4B4F-8DE7-D3376084E7C5}" destId="{AB43C318-ABB2-4931-9117-1BC4DC7E17B1}" srcOrd="7" destOrd="0" presId="urn:microsoft.com/office/officeart/2005/8/layout/vList2"/>
    <dgm:cxn modelId="{CAB7D6B3-2DE1-4589-8E27-9E8CD182311C}" type="presParOf" srcId="{CDBEA7E4-D3D6-4B4F-8DE7-D3376084E7C5}" destId="{CFB52306-6200-4BBE-911F-39D8D0ED3E2C}"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67FC077-4F1D-45BF-9571-2C8C10BEC0D4}" type="doc">
      <dgm:prSet loTypeId="urn:microsoft.com/office/officeart/2008/layout/LinedList" loCatId="list" qsTypeId="urn:microsoft.com/office/officeart/2005/8/quickstyle/simple4" qsCatId="simple" csTypeId="urn:microsoft.com/office/officeart/2005/8/colors/accent0_3" csCatId="mainScheme" phldr="1"/>
      <dgm:spPr/>
      <dgm:t>
        <a:bodyPr/>
        <a:lstStyle/>
        <a:p>
          <a:endParaRPr lang="en-US"/>
        </a:p>
      </dgm:t>
    </dgm:pt>
    <dgm:pt modelId="{F6FF232F-AA53-488C-8AE0-17F7FF3D4CB7}">
      <dgm:prSet/>
      <dgm:spPr/>
      <dgm:t>
        <a:bodyPr/>
        <a:lstStyle/>
        <a:p>
          <a:r>
            <a:rPr lang="da-DK" dirty="0"/>
            <a:t>Hvilke huller ser I </a:t>
          </a:r>
          <a:r>
            <a:rPr lang="da-DK" dirty="0" err="1"/>
            <a:t>ift</a:t>
          </a:r>
          <a:r>
            <a:rPr lang="da-DK" dirty="0"/>
            <a:t> projektet som skal afdækkes </a:t>
          </a:r>
        </a:p>
        <a:p>
          <a:r>
            <a:rPr lang="da-DK" dirty="0"/>
            <a:t>Herunder, hvad har I (selskaber) undersøgt/afdækket af medlemsbehov?</a:t>
          </a:r>
          <a:endParaRPr lang="en-US" dirty="0"/>
        </a:p>
      </dgm:t>
    </dgm:pt>
    <dgm:pt modelId="{E1D18270-25CD-4EA5-8E62-D81099CA1DA5}" type="parTrans" cxnId="{CE703AE8-F66C-4412-8615-894FD3B10A40}">
      <dgm:prSet/>
      <dgm:spPr/>
      <dgm:t>
        <a:bodyPr/>
        <a:lstStyle/>
        <a:p>
          <a:endParaRPr lang="en-US"/>
        </a:p>
      </dgm:t>
    </dgm:pt>
    <dgm:pt modelId="{3A6E20AE-08D9-42AC-AF55-A9399CB9B74D}" type="sibTrans" cxnId="{CE703AE8-F66C-4412-8615-894FD3B10A40}">
      <dgm:prSet/>
      <dgm:spPr/>
      <dgm:t>
        <a:bodyPr/>
        <a:lstStyle/>
        <a:p>
          <a:endParaRPr lang="en-US"/>
        </a:p>
      </dgm:t>
    </dgm:pt>
    <dgm:pt modelId="{78DA141C-A6B8-4DAC-BE4B-912EAD1B18EE}">
      <dgm:prSet/>
      <dgm:spPr/>
      <dgm:t>
        <a:bodyPr/>
        <a:lstStyle/>
        <a:p>
          <a:r>
            <a:rPr lang="da-DK" dirty="0"/>
            <a:t>Hvilke faglige tilbud mangler der fra foreningen/selskaber?</a:t>
          </a:r>
          <a:endParaRPr lang="en-US" dirty="0"/>
        </a:p>
      </dgm:t>
    </dgm:pt>
    <dgm:pt modelId="{9D9A235E-CAC4-47A0-83DA-0C55AA42F5C6}" type="parTrans" cxnId="{02B75D73-FFE7-4038-9D9B-A330829C6E11}">
      <dgm:prSet/>
      <dgm:spPr/>
      <dgm:t>
        <a:bodyPr/>
        <a:lstStyle/>
        <a:p>
          <a:endParaRPr lang="en-US"/>
        </a:p>
      </dgm:t>
    </dgm:pt>
    <dgm:pt modelId="{E40D7D57-A035-4C4B-AB54-DBE48C773A92}" type="sibTrans" cxnId="{02B75D73-FFE7-4038-9D9B-A330829C6E11}">
      <dgm:prSet/>
      <dgm:spPr/>
      <dgm:t>
        <a:bodyPr/>
        <a:lstStyle/>
        <a:p>
          <a:endParaRPr lang="en-US"/>
        </a:p>
      </dgm:t>
    </dgm:pt>
    <dgm:pt modelId="{B0075E22-8411-4AA1-89F5-B8ABEF14B7CD}">
      <dgm:prSet/>
      <dgm:spPr/>
      <dgm:t>
        <a:bodyPr/>
        <a:lstStyle/>
        <a:p>
          <a:r>
            <a:rPr lang="da-DK" dirty="0"/>
            <a:t>Hvad sætter I særligt pris på i den nuværende organisering?</a:t>
          </a:r>
          <a:endParaRPr lang="en-US" dirty="0"/>
        </a:p>
      </dgm:t>
    </dgm:pt>
    <dgm:pt modelId="{8B62E9AC-41AE-4AE9-BFF4-9D93A2DD123D}" type="parTrans" cxnId="{19ECC937-D9F3-4736-B95B-DED9BD9BFC4D}">
      <dgm:prSet/>
      <dgm:spPr/>
      <dgm:t>
        <a:bodyPr/>
        <a:lstStyle/>
        <a:p>
          <a:endParaRPr lang="en-US"/>
        </a:p>
      </dgm:t>
    </dgm:pt>
    <dgm:pt modelId="{2A27D2ED-8721-434A-82A8-462888DC21E2}" type="sibTrans" cxnId="{19ECC937-D9F3-4736-B95B-DED9BD9BFC4D}">
      <dgm:prSet/>
      <dgm:spPr/>
      <dgm:t>
        <a:bodyPr/>
        <a:lstStyle/>
        <a:p>
          <a:endParaRPr lang="en-US"/>
        </a:p>
      </dgm:t>
    </dgm:pt>
    <dgm:pt modelId="{3199368D-EA16-49E3-8407-1883D826FD06}">
      <dgm:prSet/>
      <dgm:spPr/>
      <dgm:t>
        <a:bodyPr/>
        <a:lstStyle/>
        <a:p>
          <a:r>
            <a:rPr lang="da-DK" dirty="0"/>
            <a:t>Hvordan oplever I at jeres medlemmer ønsker, at modtage ny viden ift. faget (digitalt, fysiske arrangementer, nyhedsbreve, SoMe podcast mv.)</a:t>
          </a:r>
          <a:endParaRPr lang="en-US" dirty="0"/>
        </a:p>
      </dgm:t>
    </dgm:pt>
    <dgm:pt modelId="{3946A7D1-59F7-4A29-868B-75F9BD359A46}" type="parTrans" cxnId="{CCBCB345-BD87-4A75-921E-82D33FC7E261}">
      <dgm:prSet/>
      <dgm:spPr/>
      <dgm:t>
        <a:bodyPr/>
        <a:lstStyle/>
        <a:p>
          <a:endParaRPr lang="en-US"/>
        </a:p>
      </dgm:t>
    </dgm:pt>
    <dgm:pt modelId="{19830E01-4E16-4623-BA72-A14F3FB97EE9}" type="sibTrans" cxnId="{CCBCB345-BD87-4A75-921E-82D33FC7E261}">
      <dgm:prSet/>
      <dgm:spPr/>
      <dgm:t>
        <a:bodyPr/>
        <a:lstStyle/>
        <a:p>
          <a:endParaRPr lang="en-US"/>
        </a:p>
      </dgm:t>
    </dgm:pt>
    <dgm:pt modelId="{8658FFFE-AE63-450F-8F03-FB7A36AE14CC}">
      <dgm:prSet/>
      <dgm:spPr/>
      <dgm:t>
        <a:bodyPr/>
        <a:lstStyle/>
        <a:p>
          <a:r>
            <a:rPr lang="da-DK" dirty="0"/>
            <a:t>Hvilke områder inden for faget optager medlemmerne (specialer, tværfaglige områder mv.)</a:t>
          </a:r>
          <a:endParaRPr lang="en-US" dirty="0"/>
        </a:p>
      </dgm:t>
    </dgm:pt>
    <dgm:pt modelId="{28AA408C-9EBB-444B-B145-4C968A0B74BC}" type="parTrans" cxnId="{17FF7E52-776E-4E5E-8F0C-B6C997A17787}">
      <dgm:prSet/>
      <dgm:spPr/>
      <dgm:t>
        <a:bodyPr/>
        <a:lstStyle/>
        <a:p>
          <a:endParaRPr lang="en-US"/>
        </a:p>
      </dgm:t>
    </dgm:pt>
    <dgm:pt modelId="{ADB58A70-7A74-426B-93B4-1F4885EB924A}" type="sibTrans" cxnId="{17FF7E52-776E-4E5E-8F0C-B6C997A17787}">
      <dgm:prSet/>
      <dgm:spPr/>
      <dgm:t>
        <a:bodyPr/>
        <a:lstStyle/>
        <a:p>
          <a:endParaRPr lang="en-US"/>
        </a:p>
      </dgm:t>
    </dgm:pt>
    <dgm:pt modelId="{6BEF3095-7EF1-46FD-BCC8-C0492C32914B}" type="pres">
      <dgm:prSet presAssocID="{767FC077-4F1D-45BF-9571-2C8C10BEC0D4}" presName="vert0" presStyleCnt="0">
        <dgm:presLayoutVars>
          <dgm:dir/>
          <dgm:animOne val="branch"/>
          <dgm:animLvl val="lvl"/>
        </dgm:presLayoutVars>
      </dgm:prSet>
      <dgm:spPr/>
    </dgm:pt>
    <dgm:pt modelId="{0082FB70-CED3-4CE9-B244-47EAC662665C}" type="pres">
      <dgm:prSet presAssocID="{F6FF232F-AA53-488C-8AE0-17F7FF3D4CB7}" presName="thickLine" presStyleLbl="alignNode1" presStyleIdx="0" presStyleCnt="5"/>
      <dgm:spPr/>
    </dgm:pt>
    <dgm:pt modelId="{8A63BBC5-F173-4902-9812-A63C1F925766}" type="pres">
      <dgm:prSet presAssocID="{F6FF232F-AA53-488C-8AE0-17F7FF3D4CB7}" presName="horz1" presStyleCnt="0"/>
      <dgm:spPr/>
    </dgm:pt>
    <dgm:pt modelId="{1CB23524-F10F-498B-9D65-72ACBC3CB59E}" type="pres">
      <dgm:prSet presAssocID="{F6FF232F-AA53-488C-8AE0-17F7FF3D4CB7}" presName="tx1" presStyleLbl="revTx" presStyleIdx="0" presStyleCnt="5"/>
      <dgm:spPr/>
    </dgm:pt>
    <dgm:pt modelId="{5F5DBF31-305C-4F09-96E3-2114F5A4A166}" type="pres">
      <dgm:prSet presAssocID="{F6FF232F-AA53-488C-8AE0-17F7FF3D4CB7}" presName="vert1" presStyleCnt="0"/>
      <dgm:spPr/>
    </dgm:pt>
    <dgm:pt modelId="{0D014DF0-FE5F-449C-A369-C9AADDA900CF}" type="pres">
      <dgm:prSet presAssocID="{78DA141C-A6B8-4DAC-BE4B-912EAD1B18EE}" presName="thickLine" presStyleLbl="alignNode1" presStyleIdx="1" presStyleCnt="5"/>
      <dgm:spPr/>
    </dgm:pt>
    <dgm:pt modelId="{EF9CFB8A-B65C-4291-8373-B2489319A152}" type="pres">
      <dgm:prSet presAssocID="{78DA141C-A6B8-4DAC-BE4B-912EAD1B18EE}" presName="horz1" presStyleCnt="0"/>
      <dgm:spPr/>
    </dgm:pt>
    <dgm:pt modelId="{34F55AB7-0181-422F-AC31-DF27CFD55892}" type="pres">
      <dgm:prSet presAssocID="{78DA141C-A6B8-4DAC-BE4B-912EAD1B18EE}" presName="tx1" presStyleLbl="revTx" presStyleIdx="1" presStyleCnt="5"/>
      <dgm:spPr/>
    </dgm:pt>
    <dgm:pt modelId="{3489187A-79E7-4327-B8F0-37438DBA01BB}" type="pres">
      <dgm:prSet presAssocID="{78DA141C-A6B8-4DAC-BE4B-912EAD1B18EE}" presName="vert1" presStyleCnt="0"/>
      <dgm:spPr/>
    </dgm:pt>
    <dgm:pt modelId="{B75BB6A1-6277-4F77-872F-4074967514FC}" type="pres">
      <dgm:prSet presAssocID="{B0075E22-8411-4AA1-89F5-B8ABEF14B7CD}" presName="thickLine" presStyleLbl="alignNode1" presStyleIdx="2" presStyleCnt="5"/>
      <dgm:spPr/>
    </dgm:pt>
    <dgm:pt modelId="{1BCB6097-A8C9-459D-8C5B-94F9A0797D3E}" type="pres">
      <dgm:prSet presAssocID="{B0075E22-8411-4AA1-89F5-B8ABEF14B7CD}" presName="horz1" presStyleCnt="0"/>
      <dgm:spPr/>
    </dgm:pt>
    <dgm:pt modelId="{59F025AC-07DB-4A92-938D-F37B1F3A6AAC}" type="pres">
      <dgm:prSet presAssocID="{B0075E22-8411-4AA1-89F5-B8ABEF14B7CD}" presName="tx1" presStyleLbl="revTx" presStyleIdx="2" presStyleCnt="5"/>
      <dgm:spPr/>
    </dgm:pt>
    <dgm:pt modelId="{E9E7A613-84FE-494C-A243-8EB24C97DD61}" type="pres">
      <dgm:prSet presAssocID="{B0075E22-8411-4AA1-89F5-B8ABEF14B7CD}" presName="vert1" presStyleCnt="0"/>
      <dgm:spPr/>
    </dgm:pt>
    <dgm:pt modelId="{9A1F591C-1B94-4901-9909-32C62D754BA7}" type="pres">
      <dgm:prSet presAssocID="{3199368D-EA16-49E3-8407-1883D826FD06}" presName="thickLine" presStyleLbl="alignNode1" presStyleIdx="3" presStyleCnt="5"/>
      <dgm:spPr/>
    </dgm:pt>
    <dgm:pt modelId="{E6B4FC7C-F5B5-444E-B4D8-77E821FDD6AA}" type="pres">
      <dgm:prSet presAssocID="{3199368D-EA16-49E3-8407-1883D826FD06}" presName="horz1" presStyleCnt="0"/>
      <dgm:spPr/>
    </dgm:pt>
    <dgm:pt modelId="{5E7F6895-7340-4773-9B6C-B28BCA3D5BA8}" type="pres">
      <dgm:prSet presAssocID="{3199368D-EA16-49E3-8407-1883D826FD06}" presName="tx1" presStyleLbl="revTx" presStyleIdx="3" presStyleCnt="5"/>
      <dgm:spPr/>
    </dgm:pt>
    <dgm:pt modelId="{B95B0F17-5DC4-451A-AB70-4ECC8038C339}" type="pres">
      <dgm:prSet presAssocID="{3199368D-EA16-49E3-8407-1883D826FD06}" presName="vert1" presStyleCnt="0"/>
      <dgm:spPr/>
    </dgm:pt>
    <dgm:pt modelId="{5228F215-21D3-4C3C-A14F-E646EE192390}" type="pres">
      <dgm:prSet presAssocID="{8658FFFE-AE63-450F-8F03-FB7A36AE14CC}" presName="thickLine" presStyleLbl="alignNode1" presStyleIdx="4" presStyleCnt="5"/>
      <dgm:spPr/>
    </dgm:pt>
    <dgm:pt modelId="{C773060A-68C7-4898-8BA5-5E012D39766C}" type="pres">
      <dgm:prSet presAssocID="{8658FFFE-AE63-450F-8F03-FB7A36AE14CC}" presName="horz1" presStyleCnt="0"/>
      <dgm:spPr/>
    </dgm:pt>
    <dgm:pt modelId="{95AE2CB1-992A-4420-B003-0AE054CA3C13}" type="pres">
      <dgm:prSet presAssocID="{8658FFFE-AE63-450F-8F03-FB7A36AE14CC}" presName="tx1" presStyleLbl="revTx" presStyleIdx="4" presStyleCnt="5"/>
      <dgm:spPr/>
    </dgm:pt>
    <dgm:pt modelId="{E9E63D6C-8CD0-4048-B851-E5FD99E669E8}" type="pres">
      <dgm:prSet presAssocID="{8658FFFE-AE63-450F-8F03-FB7A36AE14CC}" presName="vert1" presStyleCnt="0"/>
      <dgm:spPr/>
    </dgm:pt>
  </dgm:ptLst>
  <dgm:cxnLst>
    <dgm:cxn modelId="{1B78C807-4DE6-4FE4-A58E-0F9F3FF11861}" type="presOf" srcId="{F6FF232F-AA53-488C-8AE0-17F7FF3D4CB7}" destId="{1CB23524-F10F-498B-9D65-72ACBC3CB59E}" srcOrd="0" destOrd="0" presId="urn:microsoft.com/office/officeart/2008/layout/LinedList"/>
    <dgm:cxn modelId="{77D10836-7201-4A68-8439-21FBAF4D27B3}" type="presOf" srcId="{8658FFFE-AE63-450F-8F03-FB7A36AE14CC}" destId="{95AE2CB1-992A-4420-B003-0AE054CA3C13}" srcOrd="0" destOrd="0" presId="urn:microsoft.com/office/officeart/2008/layout/LinedList"/>
    <dgm:cxn modelId="{19ECC937-D9F3-4736-B95B-DED9BD9BFC4D}" srcId="{767FC077-4F1D-45BF-9571-2C8C10BEC0D4}" destId="{B0075E22-8411-4AA1-89F5-B8ABEF14B7CD}" srcOrd="2" destOrd="0" parTransId="{8B62E9AC-41AE-4AE9-BFF4-9D93A2DD123D}" sibTransId="{2A27D2ED-8721-434A-82A8-462888DC21E2}"/>
    <dgm:cxn modelId="{D6A6E564-5314-4993-B040-9390AA50D87C}" type="presOf" srcId="{767FC077-4F1D-45BF-9571-2C8C10BEC0D4}" destId="{6BEF3095-7EF1-46FD-BCC8-C0492C32914B}" srcOrd="0" destOrd="0" presId="urn:microsoft.com/office/officeart/2008/layout/LinedList"/>
    <dgm:cxn modelId="{CCBCB345-BD87-4A75-921E-82D33FC7E261}" srcId="{767FC077-4F1D-45BF-9571-2C8C10BEC0D4}" destId="{3199368D-EA16-49E3-8407-1883D826FD06}" srcOrd="3" destOrd="0" parTransId="{3946A7D1-59F7-4A29-868B-75F9BD359A46}" sibTransId="{19830E01-4E16-4623-BA72-A14F3FB97EE9}"/>
    <dgm:cxn modelId="{17FF7E52-776E-4E5E-8F0C-B6C997A17787}" srcId="{767FC077-4F1D-45BF-9571-2C8C10BEC0D4}" destId="{8658FFFE-AE63-450F-8F03-FB7A36AE14CC}" srcOrd="4" destOrd="0" parTransId="{28AA408C-9EBB-444B-B145-4C968A0B74BC}" sibTransId="{ADB58A70-7A74-426B-93B4-1F4885EB924A}"/>
    <dgm:cxn modelId="{02B75D73-FFE7-4038-9D9B-A330829C6E11}" srcId="{767FC077-4F1D-45BF-9571-2C8C10BEC0D4}" destId="{78DA141C-A6B8-4DAC-BE4B-912EAD1B18EE}" srcOrd="1" destOrd="0" parTransId="{9D9A235E-CAC4-47A0-83DA-0C55AA42F5C6}" sibTransId="{E40D7D57-A035-4C4B-AB54-DBE48C773A92}"/>
    <dgm:cxn modelId="{23DBC291-E018-481F-A2FE-D7DDC66CEF0A}" type="presOf" srcId="{B0075E22-8411-4AA1-89F5-B8ABEF14B7CD}" destId="{59F025AC-07DB-4A92-938D-F37B1F3A6AAC}" srcOrd="0" destOrd="0" presId="urn:microsoft.com/office/officeart/2008/layout/LinedList"/>
    <dgm:cxn modelId="{F30AE19B-67A5-4B80-AD83-8254DF9A48D7}" type="presOf" srcId="{3199368D-EA16-49E3-8407-1883D826FD06}" destId="{5E7F6895-7340-4773-9B6C-B28BCA3D5BA8}" srcOrd="0" destOrd="0" presId="urn:microsoft.com/office/officeart/2008/layout/LinedList"/>
    <dgm:cxn modelId="{CA4917DF-A1F6-41E3-B376-170B4AE468C6}" type="presOf" srcId="{78DA141C-A6B8-4DAC-BE4B-912EAD1B18EE}" destId="{34F55AB7-0181-422F-AC31-DF27CFD55892}" srcOrd="0" destOrd="0" presId="urn:microsoft.com/office/officeart/2008/layout/LinedList"/>
    <dgm:cxn modelId="{CE703AE8-F66C-4412-8615-894FD3B10A40}" srcId="{767FC077-4F1D-45BF-9571-2C8C10BEC0D4}" destId="{F6FF232F-AA53-488C-8AE0-17F7FF3D4CB7}" srcOrd="0" destOrd="0" parTransId="{E1D18270-25CD-4EA5-8E62-D81099CA1DA5}" sibTransId="{3A6E20AE-08D9-42AC-AF55-A9399CB9B74D}"/>
    <dgm:cxn modelId="{61753E97-22DB-4CD8-BD43-8A1ED307FDEB}" type="presParOf" srcId="{6BEF3095-7EF1-46FD-BCC8-C0492C32914B}" destId="{0082FB70-CED3-4CE9-B244-47EAC662665C}" srcOrd="0" destOrd="0" presId="urn:microsoft.com/office/officeart/2008/layout/LinedList"/>
    <dgm:cxn modelId="{7A751976-976D-48D9-939E-4BA46493F459}" type="presParOf" srcId="{6BEF3095-7EF1-46FD-BCC8-C0492C32914B}" destId="{8A63BBC5-F173-4902-9812-A63C1F925766}" srcOrd="1" destOrd="0" presId="urn:microsoft.com/office/officeart/2008/layout/LinedList"/>
    <dgm:cxn modelId="{8232F825-2B2F-4624-825B-C987FA1BDB69}" type="presParOf" srcId="{8A63BBC5-F173-4902-9812-A63C1F925766}" destId="{1CB23524-F10F-498B-9D65-72ACBC3CB59E}" srcOrd="0" destOrd="0" presId="urn:microsoft.com/office/officeart/2008/layout/LinedList"/>
    <dgm:cxn modelId="{BF50FB72-0FB4-421F-80A8-7D3F5BA14283}" type="presParOf" srcId="{8A63BBC5-F173-4902-9812-A63C1F925766}" destId="{5F5DBF31-305C-4F09-96E3-2114F5A4A166}" srcOrd="1" destOrd="0" presId="urn:microsoft.com/office/officeart/2008/layout/LinedList"/>
    <dgm:cxn modelId="{66D2F914-74F1-49AE-8AB0-E44773CBD8A6}" type="presParOf" srcId="{6BEF3095-7EF1-46FD-BCC8-C0492C32914B}" destId="{0D014DF0-FE5F-449C-A369-C9AADDA900CF}" srcOrd="2" destOrd="0" presId="urn:microsoft.com/office/officeart/2008/layout/LinedList"/>
    <dgm:cxn modelId="{204F2666-BD44-4D81-80DA-FE0BD9B5458B}" type="presParOf" srcId="{6BEF3095-7EF1-46FD-BCC8-C0492C32914B}" destId="{EF9CFB8A-B65C-4291-8373-B2489319A152}" srcOrd="3" destOrd="0" presId="urn:microsoft.com/office/officeart/2008/layout/LinedList"/>
    <dgm:cxn modelId="{351412A7-258F-4C72-8B2C-BE5460381DD5}" type="presParOf" srcId="{EF9CFB8A-B65C-4291-8373-B2489319A152}" destId="{34F55AB7-0181-422F-AC31-DF27CFD55892}" srcOrd="0" destOrd="0" presId="urn:microsoft.com/office/officeart/2008/layout/LinedList"/>
    <dgm:cxn modelId="{C2723BA6-0D23-4940-A6A4-59D97183818E}" type="presParOf" srcId="{EF9CFB8A-B65C-4291-8373-B2489319A152}" destId="{3489187A-79E7-4327-B8F0-37438DBA01BB}" srcOrd="1" destOrd="0" presId="urn:microsoft.com/office/officeart/2008/layout/LinedList"/>
    <dgm:cxn modelId="{4CA16A24-E051-45B2-A883-6663E9A8F120}" type="presParOf" srcId="{6BEF3095-7EF1-46FD-BCC8-C0492C32914B}" destId="{B75BB6A1-6277-4F77-872F-4074967514FC}" srcOrd="4" destOrd="0" presId="urn:microsoft.com/office/officeart/2008/layout/LinedList"/>
    <dgm:cxn modelId="{D6F527E8-F8A3-42DE-A558-3606223CC127}" type="presParOf" srcId="{6BEF3095-7EF1-46FD-BCC8-C0492C32914B}" destId="{1BCB6097-A8C9-459D-8C5B-94F9A0797D3E}" srcOrd="5" destOrd="0" presId="urn:microsoft.com/office/officeart/2008/layout/LinedList"/>
    <dgm:cxn modelId="{9A0AB4B4-3F0F-43ED-B1FD-A07A13D8D7E9}" type="presParOf" srcId="{1BCB6097-A8C9-459D-8C5B-94F9A0797D3E}" destId="{59F025AC-07DB-4A92-938D-F37B1F3A6AAC}" srcOrd="0" destOrd="0" presId="urn:microsoft.com/office/officeart/2008/layout/LinedList"/>
    <dgm:cxn modelId="{ECB5354A-D27D-4668-BA12-EF641783004B}" type="presParOf" srcId="{1BCB6097-A8C9-459D-8C5B-94F9A0797D3E}" destId="{E9E7A613-84FE-494C-A243-8EB24C97DD61}" srcOrd="1" destOrd="0" presId="urn:microsoft.com/office/officeart/2008/layout/LinedList"/>
    <dgm:cxn modelId="{C3AFEB1A-E4C8-4CD4-A5EC-1CC09C5463EF}" type="presParOf" srcId="{6BEF3095-7EF1-46FD-BCC8-C0492C32914B}" destId="{9A1F591C-1B94-4901-9909-32C62D754BA7}" srcOrd="6" destOrd="0" presId="urn:microsoft.com/office/officeart/2008/layout/LinedList"/>
    <dgm:cxn modelId="{F562E850-A534-4A43-9C16-57306F1EDCD9}" type="presParOf" srcId="{6BEF3095-7EF1-46FD-BCC8-C0492C32914B}" destId="{E6B4FC7C-F5B5-444E-B4D8-77E821FDD6AA}" srcOrd="7" destOrd="0" presId="urn:microsoft.com/office/officeart/2008/layout/LinedList"/>
    <dgm:cxn modelId="{A0E5F7B9-F5B0-4ABD-827B-E99831778AAA}" type="presParOf" srcId="{E6B4FC7C-F5B5-444E-B4D8-77E821FDD6AA}" destId="{5E7F6895-7340-4773-9B6C-B28BCA3D5BA8}" srcOrd="0" destOrd="0" presId="urn:microsoft.com/office/officeart/2008/layout/LinedList"/>
    <dgm:cxn modelId="{1BCC9017-4D17-48CE-BFDD-6CC2E25971C3}" type="presParOf" srcId="{E6B4FC7C-F5B5-444E-B4D8-77E821FDD6AA}" destId="{B95B0F17-5DC4-451A-AB70-4ECC8038C339}" srcOrd="1" destOrd="0" presId="urn:microsoft.com/office/officeart/2008/layout/LinedList"/>
    <dgm:cxn modelId="{05CFA7DE-4081-498C-88EE-A100F5ED8322}" type="presParOf" srcId="{6BEF3095-7EF1-46FD-BCC8-C0492C32914B}" destId="{5228F215-21D3-4C3C-A14F-E646EE192390}" srcOrd="8" destOrd="0" presId="urn:microsoft.com/office/officeart/2008/layout/LinedList"/>
    <dgm:cxn modelId="{52198424-DB3C-4273-A6C7-F5BF6184916E}" type="presParOf" srcId="{6BEF3095-7EF1-46FD-BCC8-C0492C32914B}" destId="{C773060A-68C7-4898-8BA5-5E012D39766C}" srcOrd="9" destOrd="0" presId="urn:microsoft.com/office/officeart/2008/layout/LinedList"/>
    <dgm:cxn modelId="{5C3F5CA5-D56D-46CC-B6FC-A2D666ECBD53}" type="presParOf" srcId="{C773060A-68C7-4898-8BA5-5E012D39766C}" destId="{95AE2CB1-992A-4420-B003-0AE054CA3C13}" srcOrd="0" destOrd="0" presId="urn:microsoft.com/office/officeart/2008/layout/LinedList"/>
    <dgm:cxn modelId="{F7266AA2-A80D-4E2B-8073-DC4691F02E25}" type="presParOf" srcId="{C773060A-68C7-4898-8BA5-5E012D39766C}" destId="{E9E63D6C-8CD0-4048-B851-E5FD99E669E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17047F-09CC-41F1-A051-8E60430240D2}">
      <dsp:nvSpPr>
        <dsp:cNvPr id="0" name=""/>
        <dsp:cNvSpPr/>
      </dsp:nvSpPr>
      <dsp:spPr>
        <a:xfrm>
          <a:off x="0" y="671"/>
          <a:ext cx="626364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C35C7E-9ABA-4DF6-AA3E-E2110282EA3D}">
      <dsp:nvSpPr>
        <dsp:cNvPr id="0" name=""/>
        <dsp:cNvSpPr/>
      </dsp:nvSpPr>
      <dsp:spPr>
        <a:xfrm>
          <a:off x="0" y="671"/>
          <a:ext cx="6263640" cy="1100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da-DK" sz="2200" kern="1200"/>
            <a:t>Faglige selskaber som brobyggere</a:t>
          </a:r>
          <a:endParaRPr lang="en-US" sz="2200" kern="1200"/>
        </a:p>
      </dsp:txBody>
      <dsp:txXfrm>
        <a:off x="0" y="671"/>
        <a:ext cx="6263640" cy="1100668"/>
      </dsp:txXfrm>
    </dsp:sp>
    <dsp:sp modelId="{FFC90A79-D16A-484F-A46F-23494A208B5B}">
      <dsp:nvSpPr>
        <dsp:cNvPr id="0" name=""/>
        <dsp:cNvSpPr/>
      </dsp:nvSpPr>
      <dsp:spPr>
        <a:xfrm>
          <a:off x="0" y="1101340"/>
          <a:ext cx="6263640" cy="0"/>
        </a:xfrm>
        <a:prstGeom prst="line">
          <a:avLst/>
        </a:prstGeom>
        <a:solidFill>
          <a:schemeClr val="accent2">
            <a:hueOff val="-363841"/>
            <a:satOff val="-20982"/>
            <a:lumOff val="2157"/>
            <a:alphaOff val="0"/>
          </a:schemeClr>
        </a:solidFill>
        <a:ln w="12700" cap="flat" cmpd="sng" algn="ctr">
          <a:solidFill>
            <a:schemeClr val="accent2">
              <a:hueOff val="-363841"/>
              <a:satOff val="-20982"/>
              <a:lumOff val="215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984440-5774-4200-9BB5-403EDB5299D4}">
      <dsp:nvSpPr>
        <dsp:cNvPr id="0" name=""/>
        <dsp:cNvSpPr/>
      </dsp:nvSpPr>
      <dsp:spPr>
        <a:xfrm>
          <a:off x="0" y="1101340"/>
          <a:ext cx="6263640" cy="1100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da-DK" sz="2200" kern="1200"/>
            <a:t>Behov for at arbejde på mere faglighed med henblik på også sikre en højere indplacering</a:t>
          </a:r>
          <a:endParaRPr lang="en-US" sz="2200" kern="1200"/>
        </a:p>
      </dsp:txBody>
      <dsp:txXfrm>
        <a:off x="0" y="1101340"/>
        <a:ext cx="6263640" cy="1100668"/>
      </dsp:txXfrm>
    </dsp:sp>
    <dsp:sp modelId="{9B135238-8B7C-461B-B526-64A073BEE77F}">
      <dsp:nvSpPr>
        <dsp:cNvPr id="0" name=""/>
        <dsp:cNvSpPr/>
      </dsp:nvSpPr>
      <dsp:spPr>
        <a:xfrm>
          <a:off x="0" y="2202009"/>
          <a:ext cx="6263640"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33A5D2-DD7C-4F62-B4A0-92EBCBA90F40}">
      <dsp:nvSpPr>
        <dsp:cNvPr id="0" name=""/>
        <dsp:cNvSpPr/>
      </dsp:nvSpPr>
      <dsp:spPr>
        <a:xfrm>
          <a:off x="0" y="2202009"/>
          <a:ext cx="6263640" cy="1100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da-DK" sz="2200" kern="1200"/>
            <a:t>Positionering mere tydeligt: Ikke medicinske søjler fordi specialerne ikke passer ind i vores fag men opgave-orienteret i stedet</a:t>
          </a:r>
          <a:endParaRPr lang="en-US" sz="2200" kern="1200"/>
        </a:p>
      </dsp:txBody>
      <dsp:txXfrm>
        <a:off x="0" y="2202009"/>
        <a:ext cx="6263640" cy="1100668"/>
      </dsp:txXfrm>
    </dsp:sp>
    <dsp:sp modelId="{CBA9ADF0-8BC7-4C77-85AA-1BFE12A16A38}">
      <dsp:nvSpPr>
        <dsp:cNvPr id="0" name=""/>
        <dsp:cNvSpPr/>
      </dsp:nvSpPr>
      <dsp:spPr>
        <a:xfrm>
          <a:off x="0" y="3302678"/>
          <a:ext cx="6263640" cy="0"/>
        </a:xfrm>
        <a:prstGeom prst="line">
          <a:avLst/>
        </a:prstGeom>
        <a:solidFill>
          <a:schemeClr val="accent2">
            <a:hueOff val="-1091522"/>
            <a:satOff val="-62946"/>
            <a:lumOff val="6471"/>
            <a:alphaOff val="0"/>
          </a:schemeClr>
        </a:solidFill>
        <a:ln w="12700" cap="flat" cmpd="sng" algn="ctr">
          <a:solidFill>
            <a:schemeClr val="accent2">
              <a:hueOff val="-1091522"/>
              <a:satOff val="-62946"/>
              <a:lumOff val="6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AD8A10-EFB7-40DA-9903-6E11C9E01FBB}">
      <dsp:nvSpPr>
        <dsp:cNvPr id="0" name=""/>
        <dsp:cNvSpPr/>
      </dsp:nvSpPr>
      <dsp:spPr>
        <a:xfrm>
          <a:off x="0" y="3302678"/>
          <a:ext cx="6263640" cy="1100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da-DK" sz="2200" kern="1200"/>
            <a:t>Synliggørelse og bedre kommunikation fra selskaber til medlemmerne</a:t>
          </a:r>
          <a:endParaRPr lang="en-US" sz="2200" kern="1200"/>
        </a:p>
      </dsp:txBody>
      <dsp:txXfrm>
        <a:off x="0" y="3302678"/>
        <a:ext cx="6263640" cy="1100668"/>
      </dsp:txXfrm>
    </dsp:sp>
    <dsp:sp modelId="{3A62624D-FE76-4323-B61E-0286CF81F37B}">
      <dsp:nvSpPr>
        <dsp:cNvPr id="0" name=""/>
        <dsp:cNvSpPr/>
      </dsp:nvSpPr>
      <dsp:spPr>
        <a:xfrm>
          <a:off x="0" y="4403347"/>
          <a:ext cx="6263640"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F90591-43E9-4F19-BFAB-A6DE468B106A}">
      <dsp:nvSpPr>
        <dsp:cNvPr id="0" name=""/>
        <dsp:cNvSpPr/>
      </dsp:nvSpPr>
      <dsp:spPr>
        <a:xfrm>
          <a:off x="0" y="4403347"/>
          <a:ext cx="6263640" cy="1100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da-DK" sz="2200" kern="1200"/>
            <a:t>Netværkskonsulenter og samspillet mellem regioner og selskaber</a:t>
          </a:r>
          <a:endParaRPr lang="en-US" sz="2200" kern="1200"/>
        </a:p>
      </dsp:txBody>
      <dsp:txXfrm>
        <a:off x="0" y="4403347"/>
        <a:ext cx="6263640" cy="11006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C2DADD-FB4D-4B50-AF31-33BE75A824D8}">
      <dsp:nvSpPr>
        <dsp:cNvPr id="0" name=""/>
        <dsp:cNvSpPr/>
      </dsp:nvSpPr>
      <dsp:spPr>
        <a:xfrm>
          <a:off x="0" y="74211"/>
          <a:ext cx="10515600" cy="79450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da-DK" sz="2000" kern="1200"/>
            <a:t>Det lader til at være ret komplekst at finde de rigtige kurser, foredrag, osv. for netop deres retning</a:t>
          </a:r>
          <a:endParaRPr lang="en-US" sz="2000" kern="1200"/>
        </a:p>
      </dsp:txBody>
      <dsp:txXfrm>
        <a:off x="38784" y="112995"/>
        <a:ext cx="10438032" cy="716935"/>
      </dsp:txXfrm>
    </dsp:sp>
    <dsp:sp modelId="{C5A5F401-D2B8-403E-8DB0-12CDF676C3A3}">
      <dsp:nvSpPr>
        <dsp:cNvPr id="0" name=""/>
        <dsp:cNvSpPr/>
      </dsp:nvSpPr>
      <dsp:spPr>
        <a:xfrm>
          <a:off x="0" y="926314"/>
          <a:ext cx="10515600" cy="79450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da-DK" sz="2000" kern="1200"/>
            <a:t>For nyuddannede er det endnu svære at navigere, da flere aktiviteter bliver udbudt i netværksgrupper</a:t>
          </a:r>
          <a:endParaRPr lang="en-US" sz="2000" kern="1200"/>
        </a:p>
      </dsp:txBody>
      <dsp:txXfrm>
        <a:off x="38784" y="965098"/>
        <a:ext cx="10438032" cy="716935"/>
      </dsp:txXfrm>
    </dsp:sp>
    <dsp:sp modelId="{2B7F01BA-E1EC-413B-8222-79BE4AC72338}">
      <dsp:nvSpPr>
        <dsp:cNvPr id="0" name=""/>
        <dsp:cNvSpPr/>
      </dsp:nvSpPr>
      <dsp:spPr>
        <a:xfrm>
          <a:off x="0" y="1778417"/>
          <a:ext cx="10515600" cy="79450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da-DK" sz="2000" kern="1200"/>
            <a:t>”Det gælder om at være i netværksgrupper, så gælder det om at melde sig på (kurser). Der er rift om dem. Det er internt.”</a:t>
          </a:r>
          <a:endParaRPr lang="en-US" sz="2000" kern="1200"/>
        </a:p>
      </dsp:txBody>
      <dsp:txXfrm>
        <a:off x="38784" y="1817201"/>
        <a:ext cx="10438032" cy="716935"/>
      </dsp:txXfrm>
    </dsp:sp>
    <dsp:sp modelId="{E62F944C-06D8-44AE-81FE-4078F30D4ECF}">
      <dsp:nvSpPr>
        <dsp:cNvPr id="0" name=""/>
        <dsp:cNvSpPr/>
      </dsp:nvSpPr>
      <dsp:spPr>
        <a:xfrm>
          <a:off x="0" y="2630520"/>
          <a:ext cx="10515600" cy="79450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da-DK" sz="2000" kern="1200"/>
            <a:t>En del medlemmer (ca. halvdelen af de adspurgte) mener at udvalget af specifikke kurser er for lille</a:t>
          </a:r>
          <a:endParaRPr lang="en-US" sz="2000" kern="1200"/>
        </a:p>
      </dsp:txBody>
      <dsp:txXfrm>
        <a:off x="38784" y="2669304"/>
        <a:ext cx="10438032" cy="716935"/>
      </dsp:txXfrm>
    </dsp:sp>
    <dsp:sp modelId="{CFB52306-6200-4BBE-911F-39D8D0ED3E2C}">
      <dsp:nvSpPr>
        <dsp:cNvPr id="0" name=""/>
        <dsp:cNvSpPr/>
      </dsp:nvSpPr>
      <dsp:spPr>
        <a:xfrm>
          <a:off x="0" y="3482623"/>
          <a:ext cx="10515600" cy="79450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da-DK" sz="2000" kern="1200"/>
            <a:t>Synes</a:t>
          </a:r>
          <a:r>
            <a:rPr lang="da-DK" sz="2000" b="0" i="0" kern="1200" baseline="0"/>
            <a:t> det er dyre kurser i foreningen</a:t>
          </a:r>
          <a:endParaRPr lang="en-US" sz="2000" kern="1200"/>
        </a:p>
      </dsp:txBody>
      <dsp:txXfrm>
        <a:off x="38784" y="3521407"/>
        <a:ext cx="10438032" cy="7169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82FB70-CED3-4CE9-B244-47EAC662665C}">
      <dsp:nvSpPr>
        <dsp:cNvPr id="0" name=""/>
        <dsp:cNvSpPr/>
      </dsp:nvSpPr>
      <dsp:spPr>
        <a:xfrm>
          <a:off x="0" y="665"/>
          <a:ext cx="6666833"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1CB23524-F10F-498B-9D65-72ACBC3CB59E}">
      <dsp:nvSpPr>
        <dsp:cNvPr id="0" name=""/>
        <dsp:cNvSpPr/>
      </dsp:nvSpPr>
      <dsp:spPr>
        <a:xfrm>
          <a:off x="0" y="665"/>
          <a:ext cx="6666833"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da-DK" sz="1900" kern="1200" dirty="0"/>
            <a:t>Hvilke huller ser I </a:t>
          </a:r>
          <a:r>
            <a:rPr lang="da-DK" sz="1900" kern="1200" dirty="0" err="1"/>
            <a:t>ift</a:t>
          </a:r>
          <a:r>
            <a:rPr lang="da-DK" sz="1900" kern="1200" dirty="0"/>
            <a:t> projektet som skal afdækkes </a:t>
          </a:r>
        </a:p>
        <a:p>
          <a:pPr marL="0" lvl="0" indent="0" algn="l" defTabSz="844550">
            <a:lnSpc>
              <a:spcPct val="90000"/>
            </a:lnSpc>
            <a:spcBef>
              <a:spcPct val="0"/>
            </a:spcBef>
            <a:spcAft>
              <a:spcPct val="35000"/>
            </a:spcAft>
            <a:buNone/>
          </a:pPr>
          <a:r>
            <a:rPr lang="da-DK" sz="1900" kern="1200" dirty="0"/>
            <a:t>Herunder, hvad har I (selskaber) undersøgt/afdækket af medlemsbehov?</a:t>
          </a:r>
          <a:endParaRPr lang="en-US" sz="1900" kern="1200" dirty="0"/>
        </a:p>
      </dsp:txBody>
      <dsp:txXfrm>
        <a:off x="0" y="665"/>
        <a:ext cx="6666833" cy="1090517"/>
      </dsp:txXfrm>
    </dsp:sp>
    <dsp:sp modelId="{0D014DF0-FE5F-449C-A369-C9AADDA900CF}">
      <dsp:nvSpPr>
        <dsp:cNvPr id="0" name=""/>
        <dsp:cNvSpPr/>
      </dsp:nvSpPr>
      <dsp:spPr>
        <a:xfrm>
          <a:off x="0" y="1091183"/>
          <a:ext cx="6666833"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34F55AB7-0181-422F-AC31-DF27CFD55892}">
      <dsp:nvSpPr>
        <dsp:cNvPr id="0" name=""/>
        <dsp:cNvSpPr/>
      </dsp:nvSpPr>
      <dsp:spPr>
        <a:xfrm>
          <a:off x="0" y="1091183"/>
          <a:ext cx="6666833"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da-DK" sz="1900" kern="1200" dirty="0"/>
            <a:t>Hvilke faglige tilbud mangler der fra foreningen/selskaber?</a:t>
          </a:r>
          <a:endParaRPr lang="en-US" sz="1900" kern="1200" dirty="0"/>
        </a:p>
      </dsp:txBody>
      <dsp:txXfrm>
        <a:off x="0" y="1091183"/>
        <a:ext cx="6666833" cy="1090517"/>
      </dsp:txXfrm>
    </dsp:sp>
    <dsp:sp modelId="{B75BB6A1-6277-4F77-872F-4074967514FC}">
      <dsp:nvSpPr>
        <dsp:cNvPr id="0" name=""/>
        <dsp:cNvSpPr/>
      </dsp:nvSpPr>
      <dsp:spPr>
        <a:xfrm>
          <a:off x="0" y="2181701"/>
          <a:ext cx="6666833"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9F025AC-07DB-4A92-938D-F37B1F3A6AAC}">
      <dsp:nvSpPr>
        <dsp:cNvPr id="0" name=""/>
        <dsp:cNvSpPr/>
      </dsp:nvSpPr>
      <dsp:spPr>
        <a:xfrm>
          <a:off x="0" y="2181701"/>
          <a:ext cx="6666833"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da-DK" sz="1900" kern="1200" dirty="0"/>
            <a:t>Hvad sætter I særligt pris på i den nuværende organisering?</a:t>
          </a:r>
          <a:endParaRPr lang="en-US" sz="1900" kern="1200" dirty="0"/>
        </a:p>
      </dsp:txBody>
      <dsp:txXfrm>
        <a:off x="0" y="2181701"/>
        <a:ext cx="6666833" cy="1090517"/>
      </dsp:txXfrm>
    </dsp:sp>
    <dsp:sp modelId="{9A1F591C-1B94-4901-9909-32C62D754BA7}">
      <dsp:nvSpPr>
        <dsp:cNvPr id="0" name=""/>
        <dsp:cNvSpPr/>
      </dsp:nvSpPr>
      <dsp:spPr>
        <a:xfrm>
          <a:off x="0" y="3272218"/>
          <a:ext cx="6666833"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E7F6895-7340-4773-9B6C-B28BCA3D5BA8}">
      <dsp:nvSpPr>
        <dsp:cNvPr id="0" name=""/>
        <dsp:cNvSpPr/>
      </dsp:nvSpPr>
      <dsp:spPr>
        <a:xfrm>
          <a:off x="0" y="3272218"/>
          <a:ext cx="6666833"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da-DK" sz="1900" kern="1200" dirty="0"/>
            <a:t>Hvordan oplever I at jeres medlemmer ønsker, at modtage ny viden ift. faget (digitalt, fysiske arrangementer, nyhedsbreve, SoMe podcast mv.)</a:t>
          </a:r>
          <a:endParaRPr lang="en-US" sz="1900" kern="1200" dirty="0"/>
        </a:p>
      </dsp:txBody>
      <dsp:txXfrm>
        <a:off x="0" y="3272218"/>
        <a:ext cx="6666833" cy="1090517"/>
      </dsp:txXfrm>
    </dsp:sp>
    <dsp:sp modelId="{5228F215-21D3-4C3C-A14F-E646EE192390}">
      <dsp:nvSpPr>
        <dsp:cNvPr id="0" name=""/>
        <dsp:cNvSpPr/>
      </dsp:nvSpPr>
      <dsp:spPr>
        <a:xfrm>
          <a:off x="0" y="4362736"/>
          <a:ext cx="6666833"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95AE2CB1-992A-4420-B003-0AE054CA3C13}">
      <dsp:nvSpPr>
        <dsp:cNvPr id="0" name=""/>
        <dsp:cNvSpPr/>
      </dsp:nvSpPr>
      <dsp:spPr>
        <a:xfrm>
          <a:off x="0" y="4362736"/>
          <a:ext cx="6666833"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da-DK" sz="1900" kern="1200" dirty="0"/>
            <a:t>Hvilke områder inden for faget optager medlemmerne (specialer, tværfaglige områder mv.)</a:t>
          </a:r>
          <a:endParaRPr lang="en-US" sz="1900" kern="1200" dirty="0"/>
        </a:p>
      </dsp:txBody>
      <dsp:txXfrm>
        <a:off x="0" y="4362736"/>
        <a:ext cx="6666833" cy="109051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DEED91-AF6E-4A98-8C11-F545CED19A04}" type="datetimeFigureOut">
              <a:rPr lang="da-DK" smtClean="0"/>
              <a:t>16-03-2023</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1E15F6-0B77-4C2D-B458-C28B522B9446}" type="slidenum">
              <a:rPr lang="da-DK" smtClean="0"/>
              <a:t>‹nr.›</a:t>
            </a:fld>
            <a:endParaRPr lang="da-DK"/>
          </a:p>
        </p:txBody>
      </p:sp>
    </p:spTree>
    <p:extLst>
      <p:ext uri="{BB962C8B-B14F-4D97-AF65-F5344CB8AC3E}">
        <p14:creationId xmlns:p14="http://schemas.microsoft.com/office/powerpoint/2010/main" val="245685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AE1E15F6-0B77-4C2D-B458-C28B522B9446}" type="slidenum">
              <a:rPr lang="da-DK" smtClean="0"/>
              <a:t>1</a:t>
            </a:fld>
            <a:endParaRPr lang="da-DK"/>
          </a:p>
        </p:txBody>
      </p:sp>
    </p:spTree>
    <p:extLst>
      <p:ext uri="{BB962C8B-B14F-4D97-AF65-F5344CB8AC3E}">
        <p14:creationId xmlns:p14="http://schemas.microsoft.com/office/powerpoint/2010/main" val="2000451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dirty="0">
                <a:effectLst/>
                <a:latin typeface="Calibri" panose="020F0502020204030204" pitchFamily="34" charset="0"/>
                <a:ea typeface="Calibri" panose="020F0502020204030204" pitchFamily="34" charset="0"/>
              </a:rPr>
              <a:t>understrege at der er forskellige interessenter og at selskabernes rolle (ud over deltagere i referencegruppen) er i DEN grad at deltage, blande sig, give svar, stille spørgsmål </a:t>
            </a:r>
            <a:r>
              <a:rPr lang="da-DK" sz="1800" dirty="0" err="1">
                <a:effectLst/>
                <a:latin typeface="Calibri" panose="020F0502020204030204" pitchFamily="34" charset="0"/>
                <a:ea typeface="Calibri" panose="020F0502020204030204" pitchFamily="34" charset="0"/>
              </a:rPr>
              <a:t>etc</a:t>
            </a:r>
            <a:r>
              <a:rPr lang="da-DK" sz="1800" dirty="0">
                <a:effectLst/>
                <a:latin typeface="Calibri" panose="020F0502020204030204" pitchFamily="34" charset="0"/>
                <a:ea typeface="Calibri" panose="020F0502020204030204" pitchFamily="34" charset="0"/>
              </a:rPr>
              <a:t> </a:t>
            </a:r>
            <a:endParaRPr lang="da-DK" dirty="0"/>
          </a:p>
          <a:p>
            <a:endParaRPr lang="da-DK" dirty="0"/>
          </a:p>
          <a:p>
            <a:r>
              <a:rPr lang="da-DK" dirty="0"/>
              <a:t>Politisk kan der </a:t>
            </a:r>
          </a:p>
          <a:p>
            <a:r>
              <a:rPr lang="da-DK" dirty="0"/>
              <a:t>Overordnet med foreningen og selskaberne, handlekraftige. Hvordan matcher organiseringen de</a:t>
            </a:r>
          </a:p>
        </p:txBody>
      </p:sp>
      <p:sp>
        <p:nvSpPr>
          <p:cNvPr id="4" name="Pladsholder til slidenummer 3"/>
          <p:cNvSpPr>
            <a:spLocks noGrp="1"/>
          </p:cNvSpPr>
          <p:nvPr>
            <p:ph type="sldNum" sz="quarter" idx="5"/>
          </p:nvPr>
        </p:nvSpPr>
        <p:spPr/>
        <p:txBody>
          <a:bodyPr/>
          <a:lstStyle/>
          <a:p>
            <a:fld id="{AE1E15F6-0B77-4C2D-B458-C28B522B9446}" type="slidenum">
              <a:rPr lang="da-DK" smtClean="0"/>
              <a:t>2</a:t>
            </a:fld>
            <a:endParaRPr lang="da-DK"/>
          </a:p>
        </p:txBody>
      </p:sp>
    </p:spTree>
    <p:extLst>
      <p:ext uri="{BB962C8B-B14F-4D97-AF65-F5344CB8AC3E}">
        <p14:creationId xmlns:p14="http://schemas.microsoft.com/office/powerpoint/2010/main" val="2250754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AE1E15F6-0B77-4C2D-B458-C28B522B9446}" type="slidenum">
              <a:rPr lang="da-DK" smtClean="0"/>
              <a:t>6</a:t>
            </a:fld>
            <a:endParaRPr lang="da-DK"/>
          </a:p>
        </p:txBody>
      </p:sp>
    </p:spTree>
    <p:extLst>
      <p:ext uri="{BB962C8B-B14F-4D97-AF65-F5344CB8AC3E}">
        <p14:creationId xmlns:p14="http://schemas.microsoft.com/office/powerpoint/2010/main" val="164078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AE1E15F6-0B77-4C2D-B458-C28B522B9446}" type="slidenum">
              <a:rPr lang="da-DK" smtClean="0"/>
              <a:t>9</a:t>
            </a:fld>
            <a:endParaRPr lang="da-DK"/>
          </a:p>
        </p:txBody>
      </p:sp>
    </p:spTree>
    <p:extLst>
      <p:ext uri="{BB962C8B-B14F-4D97-AF65-F5344CB8AC3E}">
        <p14:creationId xmlns:p14="http://schemas.microsoft.com/office/powerpoint/2010/main" val="1764308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AE1E15F6-0B77-4C2D-B458-C28B522B9446}" type="slidenum">
              <a:rPr lang="da-DK" smtClean="0"/>
              <a:t>17</a:t>
            </a:fld>
            <a:endParaRPr lang="da-DK"/>
          </a:p>
        </p:txBody>
      </p:sp>
    </p:spTree>
    <p:extLst>
      <p:ext uri="{BB962C8B-B14F-4D97-AF65-F5344CB8AC3E}">
        <p14:creationId xmlns:p14="http://schemas.microsoft.com/office/powerpoint/2010/main" val="642580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CD1312-6E04-43A8-B175-995E2274C7F7}"/>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5AC5A5E1-973E-4BDE-998F-BD53B32421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3D2FEB82-D48D-4D9B-B35D-4AEBC9D42662}"/>
              </a:ext>
            </a:extLst>
          </p:cNvPr>
          <p:cNvSpPr>
            <a:spLocks noGrp="1"/>
          </p:cNvSpPr>
          <p:nvPr>
            <p:ph type="dt" sz="half" idx="10"/>
          </p:nvPr>
        </p:nvSpPr>
        <p:spPr/>
        <p:txBody>
          <a:bodyPr/>
          <a:lstStyle/>
          <a:p>
            <a:fld id="{ED7E3239-84DA-4B69-A9FA-48416D5D0C81}" type="datetimeFigureOut">
              <a:rPr lang="da-DK" smtClean="0"/>
              <a:t>16-03-2023</a:t>
            </a:fld>
            <a:endParaRPr lang="da-DK"/>
          </a:p>
        </p:txBody>
      </p:sp>
      <p:sp>
        <p:nvSpPr>
          <p:cNvPr id="5" name="Pladsholder til sidefod 4">
            <a:extLst>
              <a:ext uri="{FF2B5EF4-FFF2-40B4-BE49-F238E27FC236}">
                <a16:creationId xmlns:a16="http://schemas.microsoft.com/office/drawing/2014/main" id="{8727CF14-6FB7-4974-B9D8-BA37D7836DC5}"/>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0006B020-E36D-4EA6-9F31-549D5833B636}"/>
              </a:ext>
            </a:extLst>
          </p:cNvPr>
          <p:cNvSpPr>
            <a:spLocks noGrp="1"/>
          </p:cNvSpPr>
          <p:nvPr>
            <p:ph type="sldNum" sz="quarter" idx="12"/>
          </p:nvPr>
        </p:nvSpPr>
        <p:spPr/>
        <p:txBody>
          <a:bodyPr/>
          <a:lstStyle/>
          <a:p>
            <a:fld id="{DE1CE641-E532-40EB-B7D2-7B7F64D5C025}" type="slidenum">
              <a:rPr lang="da-DK" smtClean="0"/>
              <a:t>‹nr.›</a:t>
            </a:fld>
            <a:endParaRPr lang="da-DK"/>
          </a:p>
        </p:txBody>
      </p:sp>
    </p:spTree>
    <p:extLst>
      <p:ext uri="{BB962C8B-B14F-4D97-AF65-F5344CB8AC3E}">
        <p14:creationId xmlns:p14="http://schemas.microsoft.com/office/powerpoint/2010/main" val="3542165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CFE2C7-530A-4F53-913D-D7F099F37F26}"/>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E28A2FA8-C702-4AB1-A5C0-16E6A0893321}"/>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3D4DC12A-FC60-4C1A-8A30-41A67B635E68}"/>
              </a:ext>
            </a:extLst>
          </p:cNvPr>
          <p:cNvSpPr>
            <a:spLocks noGrp="1"/>
          </p:cNvSpPr>
          <p:nvPr>
            <p:ph type="dt" sz="half" idx="10"/>
          </p:nvPr>
        </p:nvSpPr>
        <p:spPr/>
        <p:txBody>
          <a:bodyPr/>
          <a:lstStyle/>
          <a:p>
            <a:fld id="{ED7E3239-84DA-4B69-A9FA-48416D5D0C81}" type="datetimeFigureOut">
              <a:rPr lang="da-DK" smtClean="0"/>
              <a:t>16-03-2023</a:t>
            </a:fld>
            <a:endParaRPr lang="da-DK"/>
          </a:p>
        </p:txBody>
      </p:sp>
      <p:sp>
        <p:nvSpPr>
          <p:cNvPr id="5" name="Pladsholder til sidefod 4">
            <a:extLst>
              <a:ext uri="{FF2B5EF4-FFF2-40B4-BE49-F238E27FC236}">
                <a16:creationId xmlns:a16="http://schemas.microsoft.com/office/drawing/2014/main" id="{0790CDBB-8EAE-40BC-B918-C5A2EB9CC69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6E8F530-DC8A-471C-ABD0-D69F6678286F}"/>
              </a:ext>
            </a:extLst>
          </p:cNvPr>
          <p:cNvSpPr>
            <a:spLocks noGrp="1"/>
          </p:cNvSpPr>
          <p:nvPr>
            <p:ph type="sldNum" sz="quarter" idx="12"/>
          </p:nvPr>
        </p:nvSpPr>
        <p:spPr/>
        <p:txBody>
          <a:bodyPr/>
          <a:lstStyle/>
          <a:p>
            <a:fld id="{DE1CE641-E532-40EB-B7D2-7B7F64D5C025}" type="slidenum">
              <a:rPr lang="da-DK" smtClean="0"/>
              <a:t>‹nr.›</a:t>
            </a:fld>
            <a:endParaRPr lang="da-DK"/>
          </a:p>
        </p:txBody>
      </p:sp>
    </p:spTree>
    <p:extLst>
      <p:ext uri="{BB962C8B-B14F-4D97-AF65-F5344CB8AC3E}">
        <p14:creationId xmlns:p14="http://schemas.microsoft.com/office/powerpoint/2010/main" val="1346832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E132D95E-B99D-4860-95C0-BA99395D202A}"/>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79E17F7A-EF5B-44BC-8E76-F91F598EB55A}"/>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7DB5EE3B-C9EE-4481-8A7A-851DD46B19E4}"/>
              </a:ext>
            </a:extLst>
          </p:cNvPr>
          <p:cNvSpPr>
            <a:spLocks noGrp="1"/>
          </p:cNvSpPr>
          <p:nvPr>
            <p:ph type="dt" sz="half" idx="10"/>
          </p:nvPr>
        </p:nvSpPr>
        <p:spPr/>
        <p:txBody>
          <a:bodyPr/>
          <a:lstStyle/>
          <a:p>
            <a:fld id="{ED7E3239-84DA-4B69-A9FA-48416D5D0C81}" type="datetimeFigureOut">
              <a:rPr lang="da-DK" smtClean="0"/>
              <a:t>16-03-2023</a:t>
            </a:fld>
            <a:endParaRPr lang="da-DK"/>
          </a:p>
        </p:txBody>
      </p:sp>
      <p:sp>
        <p:nvSpPr>
          <p:cNvPr id="5" name="Pladsholder til sidefod 4">
            <a:extLst>
              <a:ext uri="{FF2B5EF4-FFF2-40B4-BE49-F238E27FC236}">
                <a16:creationId xmlns:a16="http://schemas.microsoft.com/office/drawing/2014/main" id="{778A514D-DCD8-4BBB-B5C4-7D9EAC5876C4}"/>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0450E1D1-A0FB-4C55-9BBC-91E91E2EDF5F}"/>
              </a:ext>
            </a:extLst>
          </p:cNvPr>
          <p:cNvSpPr>
            <a:spLocks noGrp="1"/>
          </p:cNvSpPr>
          <p:nvPr>
            <p:ph type="sldNum" sz="quarter" idx="12"/>
          </p:nvPr>
        </p:nvSpPr>
        <p:spPr/>
        <p:txBody>
          <a:bodyPr/>
          <a:lstStyle/>
          <a:p>
            <a:fld id="{DE1CE641-E532-40EB-B7D2-7B7F64D5C025}" type="slidenum">
              <a:rPr lang="da-DK" smtClean="0"/>
              <a:t>‹nr.›</a:t>
            </a:fld>
            <a:endParaRPr lang="da-DK"/>
          </a:p>
        </p:txBody>
      </p:sp>
    </p:spTree>
    <p:extLst>
      <p:ext uri="{BB962C8B-B14F-4D97-AF65-F5344CB8AC3E}">
        <p14:creationId xmlns:p14="http://schemas.microsoft.com/office/powerpoint/2010/main" val="258286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D29F66-4C6C-411B-8700-9E957488768A}"/>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C356DCE0-BD10-438B-A803-A8E304D5C724}"/>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1991E42D-F19C-4E02-927E-86BF4B097D52}"/>
              </a:ext>
            </a:extLst>
          </p:cNvPr>
          <p:cNvSpPr>
            <a:spLocks noGrp="1"/>
          </p:cNvSpPr>
          <p:nvPr>
            <p:ph type="dt" sz="half" idx="10"/>
          </p:nvPr>
        </p:nvSpPr>
        <p:spPr/>
        <p:txBody>
          <a:bodyPr/>
          <a:lstStyle/>
          <a:p>
            <a:fld id="{ED7E3239-84DA-4B69-A9FA-48416D5D0C81}" type="datetimeFigureOut">
              <a:rPr lang="da-DK" smtClean="0"/>
              <a:t>16-03-2023</a:t>
            </a:fld>
            <a:endParaRPr lang="da-DK"/>
          </a:p>
        </p:txBody>
      </p:sp>
      <p:sp>
        <p:nvSpPr>
          <p:cNvPr id="5" name="Pladsholder til sidefod 4">
            <a:extLst>
              <a:ext uri="{FF2B5EF4-FFF2-40B4-BE49-F238E27FC236}">
                <a16:creationId xmlns:a16="http://schemas.microsoft.com/office/drawing/2014/main" id="{4F690DD5-AC10-422F-8950-81170797295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4F56669B-551E-405C-B533-02E2C8C59CB1}"/>
              </a:ext>
            </a:extLst>
          </p:cNvPr>
          <p:cNvSpPr>
            <a:spLocks noGrp="1"/>
          </p:cNvSpPr>
          <p:nvPr>
            <p:ph type="sldNum" sz="quarter" idx="12"/>
          </p:nvPr>
        </p:nvSpPr>
        <p:spPr/>
        <p:txBody>
          <a:bodyPr/>
          <a:lstStyle/>
          <a:p>
            <a:fld id="{DE1CE641-E532-40EB-B7D2-7B7F64D5C025}" type="slidenum">
              <a:rPr lang="da-DK" smtClean="0"/>
              <a:t>‹nr.›</a:t>
            </a:fld>
            <a:endParaRPr lang="da-DK"/>
          </a:p>
        </p:txBody>
      </p:sp>
    </p:spTree>
    <p:extLst>
      <p:ext uri="{BB962C8B-B14F-4D97-AF65-F5344CB8AC3E}">
        <p14:creationId xmlns:p14="http://schemas.microsoft.com/office/powerpoint/2010/main" val="4284981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3171B5-3A15-4427-9A3D-6C6BE7C8686E}"/>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579D8A54-959E-4E2E-ADD8-583A79FAD2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86634FC4-605D-4438-8F96-2055E298919C}"/>
              </a:ext>
            </a:extLst>
          </p:cNvPr>
          <p:cNvSpPr>
            <a:spLocks noGrp="1"/>
          </p:cNvSpPr>
          <p:nvPr>
            <p:ph type="dt" sz="half" idx="10"/>
          </p:nvPr>
        </p:nvSpPr>
        <p:spPr/>
        <p:txBody>
          <a:bodyPr/>
          <a:lstStyle/>
          <a:p>
            <a:fld id="{ED7E3239-84DA-4B69-A9FA-48416D5D0C81}" type="datetimeFigureOut">
              <a:rPr lang="da-DK" smtClean="0"/>
              <a:t>16-03-2023</a:t>
            </a:fld>
            <a:endParaRPr lang="da-DK"/>
          </a:p>
        </p:txBody>
      </p:sp>
      <p:sp>
        <p:nvSpPr>
          <p:cNvPr id="5" name="Pladsholder til sidefod 4">
            <a:extLst>
              <a:ext uri="{FF2B5EF4-FFF2-40B4-BE49-F238E27FC236}">
                <a16:creationId xmlns:a16="http://schemas.microsoft.com/office/drawing/2014/main" id="{F54D2448-5BA6-4772-A080-8063957BC51F}"/>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93924B92-2FEB-4463-A033-1915B8012932}"/>
              </a:ext>
            </a:extLst>
          </p:cNvPr>
          <p:cNvSpPr>
            <a:spLocks noGrp="1"/>
          </p:cNvSpPr>
          <p:nvPr>
            <p:ph type="sldNum" sz="quarter" idx="12"/>
          </p:nvPr>
        </p:nvSpPr>
        <p:spPr/>
        <p:txBody>
          <a:bodyPr/>
          <a:lstStyle/>
          <a:p>
            <a:fld id="{DE1CE641-E532-40EB-B7D2-7B7F64D5C025}" type="slidenum">
              <a:rPr lang="da-DK" smtClean="0"/>
              <a:t>‹nr.›</a:t>
            </a:fld>
            <a:endParaRPr lang="da-DK"/>
          </a:p>
        </p:txBody>
      </p:sp>
    </p:spTree>
    <p:extLst>
      <p:ext uri="{BB962C8B-B14F-4D97-AF65-F5344CB8AC3E}">
        <p14:creationId xmlns:p14="http://schemas.microsoft.com/office/powerpoint/2010/main" val="1690171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C88E0F-8038-4019-97E1-00AC590443B1}"/>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20E0DF8B-39E8-4BA4-A75E-8397FCE31706}"/>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260C3F70-AE52-4D56-8A2A-F142B5AAF70B}"/>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EA6DDE4F-F35F-442F-AA8D-C36012486573}"/>
              </a:ext>
            </a:extLst>
          </p:cNvPr>
          <p:cNvSpPr>
            <a:spLocks noGrp="1"/>
          </p:cNvSpPr>
          <p:nvPr>
            <p:ph type="dt" sz="half" idx="10"/>
          </p:nvPr>
        </p:nvSpPr>
        <p:spPr/>
        <p:txBody>
          <a:bodyPr/>
          <a:lstStyle/>
          <a:p>
            <a:fld id="{ED7E3239-84DA-4B69-A9FA-48416D5D0C81}" type="datetimeFigureOut">
              <a:rPr lang="da-DK" smtClean="0"/>
              <a:t>16-03-2023</a:t>
            </a:fld>
            <a:endParaRPr lang="da-DK"/>
          </a:p>
        </p:txBody>
      </p:sp>
      <p:sp>
        <p:nvSpPr>
          <p:cNvPr id="6" name="Pladsholder til sidefod 5">
            <a:extLst>
              <a:ext uri="{FF2B5EF4-FFF2-40B4-BE49-F238E27FC236}">
                <a16:creationId xmlns:a16="http://schemas.microsoft.com/office/drawing/2014/main" id="{BAB22002-8BCA-402F-9A78-3305D59B1047}"/>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30A940A8-FDB1-4E52-AC67-9AA206B1333B}"/>
              </a:ext>
            </a:extLst>
          </p:cNvPr>
          <p:cNvSpPr>
            <a:spLocks noGrp="1"/>
          </p:cNvSpPr>
          <p:nvPr>
            <p:ph type="sldNum" sz="quarter" idx="12"/>
          </p:nvPr>
        </p:nvSpPr>
        <p:spPr/>
        <p:txBody>
          <a:bodyPr/>
          <a:lstStyle/>
          <a:p>
            <a:fld id="{DE1CE641-E532-40EB-B7D2-7B7F64D5C025}" type="slidenum">
              <a:rPr lang="da-DK" smtClean="0"/>
              <a:t>‹nr.›</a:t>
            </a:fld>
            <a:endParaRPr lang="da-DK"/>
          </a:p>
        </p:txBody>
      </p:sp>
    </p:spTree>
    <p:extLst>
      <p:ext uri="{BB962C8B-B14F-4D97-AF65-F5344CB8AC3E}">
        <p14:creationId xmlns:p14="http://schemas.microsoft.com/office/powerpoint/2010/main" val="1078971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1219CD-E714-4A43-ACFF-69B8FE2002BF}"/>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51143880-4B7D-43B0-BF89-D7F60FF5C5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1686C42E-3C38-493E-AA7E-114C8E13D82A}"/>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53119D78-3191-4213-99AF-BF3B5F7661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4EFA1B83-D757-4A4C-B03A-3DF94CBE3E09}"/>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D0070F34-E2E9-41A1-9C1A-54269429AEA8}"/>
              </a:ext>
            </a:extLst>
          </p:cNvPr>
          <p:cNvSpPr>
            <a:spLocks noGrp="1"/>
          </p:cNvSpPr>
          <p:nvPr>
            <p:ph type="dt" sz="half" idx="10"/>
          </p:nvPr>
        </p:nvSpPr>
        <p:spPr/>
        <p:txBody>
          <a:bodyPr/>
          <a:lstStyle/>
          <a:p>
            <a:fld id="{ED7E3239-84DA-4B69-A9FA-48416D5D0C81}" type="datetimeFigureOut">
              <a:rPr lang="da-DK" smtClean="0"/>
              <a:t>16-03-2023</a:t>
            </a:fld>
            <a:endParaRPr lang="da-DK"/>
          </a:p>
        </p:txBody>
      </p:sp>
      <p:sp>
        <p:nvSpPr>
          <p:cNvPr id="8" name="Pladsholder til sidefod 7">
            <a:extLst>
              <a:ext uri="{FF2B5EF4-FFF2-40B4-BE49-F238E27FC236}">
                <a16:creationId xmlns:a16="http://schemas.microsoft.com/office/drawing/2014/main" id="{666F3E29-AD9F-45ED-9B36-798F6E10D3B9}"/>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08E4CA36-FF79-4DF8-A179-26A8A36DE604}"/>
              </a:ext>
            </a:extLst>
          </p:cNvPr>
          <p:cNvSpPr>
            <a:spLocks noGrp="1"/>
          </p:cNvSpPr>
          <p:nvPr>
            <p:ph type="sldNum" sz="quarter" idx="12"/>
          </p:nvPr>
        </p:nvSpPr>
        <p:spPr/>
        <p:txBody>
          <a:bodyPr/>
          <a:lstStyle/>
          <a:p>
            <a:fld id="{DE1CE641-E532-40EB-B7D2-7B7F64D5C025}" type="slidenum">
              <a:rPr lang="da-DK" smtClean="0"/>
              <a:t>‹nr.›</a:t>
            </a:fld>
            <a:endParaRPr lang="da-DK"/>
          </a:p>
        </p:txBody>
      </p:sp>
    </p:spTree>
    <p:extLst>
      <p:ext uri="{BB962C8B-B14F-4D97-AF65-F5344CB8AC3E}">
        <p14:creationId xmlns:p14="http://schemas.microsoft.com/office/powerpoint/2010/main" val="1814078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3220AA-CF9C-470F-8953-7A780555D894}"/>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180F24D5-4038-46D0-898D-E198CA82F0B5}"/>
              </a:ext>
            </a:extLst>
          </p:cNvPr>
          <p:cNvSpPr>
            <a:spLocks noGrp="1"/>
          </p:cNvSpPr>
          <p:nvPr>
            <p:ph type="dt" sz="half" idx="10"/>
          </p:nvPr>
        </p:nvSpPr>
        <p:spPr/>
        <p:txBody>
          <a:bodyPr/>
          <a:lstStyle/>
          <a:p>
            <a:fld id="{ED7E3239-84DA-4B69-A9FA-48416D5D0C81}" type="datetimeFigureOut">
              <a:rPr lang="da-DK" smtClean="0"/>
              <a:t>16-03-2023</a:t>
            </a:fld>
            <a:endParaRPr lang="da-DK"/>
          </a:p>
        </p:txBody>
      </p:sp>
      <p:sp>
        <p:nvSpPr>
          <p:cNvPr id="4" name="Pladsholder til sidefod 3">
            <a:extLst>
              <a:ext uri="{FF2B5EF4-FFF2-40B4-BE49-F238E27FC236}">
                <a16:creationId xmlns:a16="http://schemas.microsoft.com/office/drawing/2014/main" id="{E875AB48-562D-49CE-B05F-F5AB4C64B8D6}"/>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A2A08BCE-F9C9-40AD-ACF6-748AE6F7F564}"/>
              </a:ext>
            </a:extLst>
          </p:cNvPr>
          <p:cNvSpPr>
            <a:spLocks noGrp="1"/>
          </p:cNvSpPr>
          <p:nvPr>
            <p:ph type="sldNum" sz="quarter" idx="12"/>
          </p:nvPr>
        </p:nvSpPr>
        <p:spPr/>
        <p:txBody>
          <a:bodyPr/>
          <a:lstStyle/>
          <a:p>
            <a:fld id="{DE1CE641-E532-40EB-B7D2-7B7F64D5C025}" type="slidenum">
              <a:rPr lang="da-DK" smtClean="0"/>
              <a:t>‹nr.›</a:t>
            </a:fld>
            <a:endParaRPr lang="da-DK"/>
          </a:p>
        </p:txBody>
      </p:sp>
    </p:spTree>
    <p:extLst>
      <p:ext uri="{BB962C8B-B14F-4D97-AF65-F5344CB8AC3E}">
        <p14:creationId xmlns:p14="http://schemas.microsoft.com/office/powerpoint/2010/main" val="39418591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A700BF3C-96D1-4BE6-B37D-B9B8600A6374}"/>
              </a:ext>
            </a:extLst>
          </p:cNvPr>
          <p:cNvSpPr>
            <a:spLocks noGrp="1"/>
          </p:cNvSpPr>
          <p:nvPr>
            <p:ph type="dt" sz="half" idx="10"/>
          </p:nvPr>
        </p:nvSpPr>
        <p:spPr/>
        <p:txBody>
          <a:bodyPr/>
          <a:lstStyle/>
          <a:p>
            <a:fld id="{ED7E3239-84DA-4B69-A9FA-48416D5D0C81}" type="datetimeFigureOut">
              <a:rPr lang="da-DK" smtClean="0"/>
              <a:t>16-03-2023</a:t>
            </a:fld>
            <a:endParaRPr lang="da-DK"/>
          </a:p>
        </p:txBody>
      </p:sp>
      <p:sp>
        <p:nvSpPr>
          <p:cNvPr id="3" name="Pladsholder til sidefod 2">
            <a:extLst>
              <a:ext uri="{FF2B5EF4-FFF2-40B4-BE49-F238E27FC236}">
                <a16:creationId xmlns:a16="http://schemas.microsoft.com/office/drawing/2014/main" id="{4D910F4B-C03E-4D0F-899F-A084170B6509}"/>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FF390097-C341-4DB4-BDE2-61639AC3B858}"/>
              </a:ext>
            </a:extLst>
          </p:cNvPr>
          <p:cNvSpPr>
            <a:spLocks noGrp="1"/>
          </p:cNvSpPr>
          <p:nvPr>
            <p:ph type="sldNum" sz="quarter" idx="12"/>
          </p:nvPr>
        </p:nvSpPr>
        <p:spPr/>
        <p:txBody>
          <a:bodyPr/>
          <a:lstStyle/>
          <a:p>
            <a:fld id="{DE1CE641-E532-40EB-B7D2-7B7F64D5C025}" type="slidenum">
              <a:rPr lang="da-DK" smtClean="0"/>
              <a:t>‹nr.›</a:t>
            </a:fld>
            <a:endParaRPr lang="da-DK"/>
          </a:p>
        </p:txBody>
      </p:sp>
    </p:spTree>
    <p:extLst>
      <p:ext uri="{BB962C8B-B14F-4D97-AF65-F5344CB8AC3E}">
        <p14:creationId xmlns:p14="http://schemas.microsoft.com/office/powerpoint/2010/main" val="1539778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C0B28D-2386-4B59-880E-63F0C32EAB56}"/>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9B9AA80A-6B3C-4190-9E52-8635E80BE5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368B8672-5D0D-4E87-9213-B18CAB78BF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157BDF65-C272-481C-8FD3-26AD3B5C260A}"/>
              </a:ext>
            </a:extLst>
          </p:cNvPr>
          <p:cNvSpPr>
            <a:spLocks noGrp="1"/>
          </p:cNvSpPr>
          <p:nvPr>
            <p:ph type="dt" sz="half" idx="10"/>
          </p:nvPr>
        </p:nvSpPr>
        <p:spPr/>
        <p:txBody>
          <a:bodyPr/>
          <a:lstStyle/>
          <a:p>
            <a:fld id="{ED7E3239-84DA-4B69-A9FA-48416D5D0C81}" type="datetimeFigureOut">
              <a:rPr lang="da-DK" smtClean="0"/>
              <a:t>16-03-2023</a:t>
            </a:fld>
            <a:endParaRPr lang="da-DK"/>
          </a:p>
        </p:txBody>
      </p:sp>
      <p:sp>
        <p:nvSpPr>
          <p:cNvPr id="6" name="Pladsholder til sidefod 5">
            <a:extLst>
              <a:ext uri="{FF2B5EF4-FFF2-40B4-BE49-F238E27FC236}">
                <a16:creationId xmlns:a16="http://schemas.microsoft.com/office/drawing/2014/main" id="{C8C669D9-1D86-4810-9171-CC12D6B95CC9}"/>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F0A8DCD6-752D-4DE1-9B3E-B7BFC4050F4A}"/>
              </a:ext>
            </a:extLst>
          </p:cNvPr>
          <p:cNvSpPr>
            <a:spLocks noGrp="1"/>
          </p:cNvSpPr>
          <p:nvPr>
            <p:ph type="sldNum" sz="quarter" idx="12"/>
          </p:nvPr>
        </p:nvSpPr>
        <p:spPr/>
        <p:txBody>
          <a:bodyPr/>
          <a:lstStyle/>
          <a:p>
            <a:fld id="{DE1CE641-E532-40EB-B7D2-7B7F64D5C025}" type="slidenum">
              <a:rPr lang="da-DK" smtClean="0"/>
              <a:t>‹nr.›</a:t>
            </a:fld>
            <a:endParaRPr lang="da-DK"/>
          </a:p>
        </p:txBody>
      </p:sp>
    </p:spTree>
    <p:extLst>
      <p:ext uri="{BB962C8B-B14F-4D97-AF65-F5344CB8AC3E}">
        <p14:creationId xmlns:p14="http://schemas.microsoft.com/office/powerpoint/2010/main" val="4092722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A10AFF-ECC3-4B56-9915-22CEDCA1E27C}"/>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E05C6E26-6BB9-47FA-8F85-B503CE1060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D4472210-0C7A-4C3B-9FD0-9567C87DE8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E46CADA4-E697-4ED6-B0DF-56A90F87C2E1}"/>
              </a:ext>
            </a:extLst>
          </p:cNvPr>
          <p:cNvSpPr>
            <a:spLocks noGrp="1"/>
          </p:cNvSpPr>
          <p:nvPr>
            <p:ph type="dt" sz="half" idx="10"/>
          </p:nvPr>
        </p:nvSpPr>
        <p:spPr/>
        <p:txBody>
          <a:bodyPr/>
          <a:lstStyle/>
          <a:p>
            <a:fld id="{ED7E3239-84DA-4B69-A9FA-48416D5D0C81}" type="datetimeFigureOut">
              <a:rPr lang="da-DK" smtClean="0"/>
              <a:t>16-03-2023</a:t>
            </a:fld>
            <a:endParaRPr lang="da-DK"/>
          </a:p>
        </p:txBody>
      </p:sp>
      <p:sp>
        <p:nvSpPr>
          <p:cNvPr id="6" name="Pladsholder til sidefod 5">
            <a:extLst>
              <a:ext uri="{FF2B5EF4-FFF2-40B4-BE49-F238E27FC236}">
                <a16:creationId xmlns:a16="http://schemas.microsoft.com/office/drawing/2014/main" id="{D77003CF-521E-4BD1-8123-FA16C50ACAA5}"/>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68250D18-B4C4-46A9-B35E-3F6E7E4FCD40}"/>
              </a:ext>
            </a:extLst>
          </p:cNvPr>
          <p:cNvSpPr>
            <a:spLocks noGrp="1"/>
          </p:cNvSpPr>
          <p:nvPr>
            <p:ph type="sldNum" sz="quarter" idx="12"/>
          </p:nvPr>
        </p:nvSpPr>
        <p:spPr/>
        <p:txBody>
          <a:bodyPr/>
          <a:lstStyle/>
          <a:p>
            <a:fld id="{DE1CE641-E532-40EB-B7D2-7B7F64D5C025}" type="slidenum">
              <a:rPr lang="da-DK" smtClean="0"/>
              <a:t>‹nr.›</a:t>
            </a:fld>
            <a:endParaRPr lang="da-DK"/>
          </a:p>
        </p:txBody>
      </p:sp>
    </p:spTree>
    <p:extLst>
      <p:ext uri="{BB962C8B-B14F-4D97-AF65-F5344CB8AC3E}">
        <p14:creationId xmlns:p14="http://schemas.microsoft.com/office/powerpoint/2010/main" val="502180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60000"/>
            <a:lumOff val="40000"/>
            <a:alpha val="0"/>
          </a:schemeClr>
        </a:solidFill>
        <a:effectLst/>
      </p:bgPr>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BF213406-1870-4DD5-B091-EF002C35A8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D9D198AD-A409-4341-8552-0C448104D2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691DA454-2DF7-4FB9-94FE-60F961700E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7E3239-84DA-4B69-A9FA-48416D5D0C81}" type="datetimeFigureOut">
              <a:rPr lang="da-DK" smtClean="0"/>
              <a:t>16-03-2023</a:t>
            </a:fld>
            <a:endParaRPr lang="da-DK"/>
          </a:p>
        </p:txBody>
      </p:sp>
      <p:sp>
        <p:nvSpPr>
          <p:cNvPr id="5" name="Pladsholder til sidefod 4">
            <a:extLst>
              <a:ext uri="{FF2B5EF4-FFF2-40B4-BE49-F238E27FC236}">
                <a16:creationId xmlns:a16="http://schemas.microsoft.com/office/drawing/2014/main" id="{E15CCDBC-2F72-47E0-B02F-9220A98633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49DC49E1-C4A0-42E5-92BE-CC9182B3BA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CE641-E532-40EB-B7D2-7B7F64D5C025}" type="slidenum">
              <a:rPr lang="da-DK" smtClean="0"/>
              <a:t>‹nr.›</a:t>
            </a:fld>
            <a:endParaRPr lang="da-DK"/>
          </a:p>
        </p:txBody>
      </p:sp>
    </p:spTree>
    <p:extLst>
      <p:ext uri="{BB962C8B-B14F-4D97-AF65-F5344CB8AC3E}">
        <p14:creationId xmlns:p14="http://schemas.microsoft.com/office/powerpoint/2010/main" val="40791926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9CB95732-565A-4D2C-A3AB-CC460C0D3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77F1AF47-AE98-4034-BD91-1976FA4D9C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8EC0EE2B-2029-48DD-893D-F528E651B0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7200" y="8482"/>
            <a:ext cx="3568276" cy="6858000"/>
          </a:xfrm>
          <a:prstGeom prst="rect">
            <a:avLst/>
          </a:prstGeom>
          <a:gradFill>
            <a:gsLst>
              <a:gs pos="0">
                <a:schemeClr val="accent1">
                  <a:alpha val="32000"/>
                </a:schemeClr>
              </a:gs>
              <a:gs pos="70000">
                <a:srgbClr val="000000">
                  <a:alpha val="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reeform: Shape 38">
            <a:extLst>
              <a:ext uri="{FF2B5EF4-FFF2-40B4-BE49-F238E27FC236}">
                <a16:creationId xmlns:a16="http://schemas.microsoft.com/office/drawing/2014/main" id="{45AE1D08-1ED1-4F59-B42F-4D8EA33DC8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1" name="Rectangle 40">
            <a:extLst>
              <a:ext uri="{FF2B5EF4-FFF2-40B4-BE49-F238E27FC236}">
                <a16:creationId xmlns:a16="http://schemas.microsoft.com/office/drawing/2014/main" id="{9A79B912-88EA-4640-BDEB-51B3B11A02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24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5950AAD-A23E-8573-C1F1-F9D5687FD4EF}"/>
              </a:ext>
            </a:extLst>
          </p:cNvPr>
          <p:cNvSpPr>
            <a:spLocks noGrp="1"/>
          </p:cNvSpPr>
          <p:nvPr>
            <p:ph type="title"/>
          </p:nvPr>
        </p:nvSpPr>
        <p:spPr>
          <a:xfrm>
            <a:off x="662180" y="2862471"/>
            <a:ext cx="3041803" cy="2907802"/>
          </a:xfrm>
        </p:spPr>
        <p:txBody>
          <a:bodyPr vert="horz" lIns="91440" tIns="45720" rIns="91440" bIns="45720" rtlCol="0" anchor="t">
            <a:normAutofit/>
          </a:bodyPr>
          <a:lstStyle/>
          <a:p>
            <a:r>
              <a:rPr lang="en-US" sz="3400" b="0" i="0" u="none" strike="noStrike" baseline="0">
                <a:solidFill>
                  <a:srgbClr val="FFFFFF"/>
                </a:solidFill>
              </a:rPr>
              <a:t>Servicetjek af </a:t>
            </a:r>
            <a:r>
              <a:rPr lang="en-US" sz="3400">
                <a:solidFill>
                  <a:srgbClr val="FFFFFF"/>
                </a:solidFill>
              </a:rPr>
              <a:t>DSF, de </a:t>
            </a:r>
            <a:r>
              <a:rPr lang="en-US" sz="3400" b="0" i="0" u="none" strike="noStrike" baseline="0">
                <a:solidFill>
                  <a:srgbClr val="FFFFFF"/>
                </a:solidFill>
              </a:rPr>
              <a:t>faglige selskaber samt organisering ind i Danske Fysioterapeuter</a:t>
            </a:r>
            <a:endParaRPr lang="en-US" sz="3400">
              <a:solidFill>
                <a:srgbClr val="FFFFFF"/>
              </a:solidFill>
            </a:endParaRPr>
          </a:p>
        </p:txBody>
      </p:sp>
      <p:pic>
        <p:nvPicPr>
          <p:cNvPr id="3" name="Logo_HIDE_1_2">
            <a:extLst>
              <a:ext uri="{FF2B5EF4-FFF2-40B4-BE49-F238E27FC236}">
                <a16:creationId xmlns:a16="http://schemas.microsoft.com/office/drawing/2014/main" id="{7C2C2037-D7B9-532C-C87F-00EB8CF482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3495" y="478714"/>
            <a:ext cx="1544104" cy="1544104"/>
          </a:xfrm>
          <a:prstGeom prst="rect">
            <a:avLst/>
          </a:prstGeom>
        </p:spPr>
      </p:pic>
      <p:pic>
        <p:nvPicPr>
          <p:cNvPr id="6" name="Billede 5" descr="Et billede, der indeholder tekst&#10;&#10;Automatisk genereret beskrivelse">
            <a:extLst>
              <a:ext uri="{FF2B5EF4-FFF2-40B4-BE49-F238E27FC236}">
                <a16:creationId xmlns:a16="http://schemas.microsoft.com/office/drawing/2014/main" id="{CB821BC4-D1E3-E916-9D98-0BCA281A85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7459" y="592225"/>
            <a:ext cx="2535048" cy="1544103"/>
          </a:xfrm>
          <a:prstGeom prst="rect">
            <a:avLst/>
          </a:prstGeom>
        </p:spPr>
      </p:pic>
      <p:pic>
        <p:nvPicPr>
          <p:cNvPr id="4" name="Pladsholder til indhold 3" descr="Et billede, der indeholder tekst, indendørs, elektronik, computer&#10;&#10;Automatisk genereret beskrivelse">
            <a:extLst>
              <a:ext uri="{FF2B5EF4-FFF2-40B4-BE49-F238E27FC236}">
                <a16:creationId xmlns:a16="http://schemas.microsoft.com/office/drawing/2014/main" id="{C0357E5A-7938-A4ED-B8A2-ECE1E2631CAF}"/>
              </a:ext>
            </a:extLst>
          </p:cNvPr>
          <p:cNvPicPr>
            <a:picLocks noGrp="1" noChangeAspect="1"/>
          </p:cNvPicPr>
          <p:nvPr>
            <p:ph idx="1"/>
          </p:nvPr>
        </p:nvPicPr>
        <p:blipFill rotWithShape="1">
          <a:blip r:embed="rId5"/>
          <a:srcRect l="20141" t="12434" r="21292" b="10262"/>
          <a:stretch/>
        </p:blipFill>
        <p:spPr bwMode="auto">
          <a:xfrm>
            <a:off x="5171680" y="2136328"/>
            <a:ext cx="5752964" cy="4271329"/>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35470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2A2D7CAF-FF50-C427-575A-276103568BAB}"/>
              </a:ext>
            </a:extLst>
          </p:cNvPr>
          <p:cNvSpPr txBox="1">
            <a:spLocks/>
          </p:cNvSpPr>
          <p:nvPr/>
        </p:nvSpPr>
        <p:spPr>
          <a:xfrm>
            <a:off x="617308" y="6433993"/>
            <a:ext cx="2157572" cy="5184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da-DK" sz="900" dirty="0">
                <a:solidFill>
                  <a:srgbClr val="000000"/>
                </a:solidFill>
                <a:latin typeface="Verdana" panose="020B0604030504040204" pitchFamily="34" charset="0"/>
              </a:rPr>
            </a:br>
            <a:r>
              <a:rPr lang="da-DK" sz="900" dirty="0">
                <a:solidFill>
                  <a:srgbClr val="000000"/>
                </a:solidFill>
                <a:latin typeface="Verdana" panose="020B0604030504040204" pitchFamily="34" charset="0"/>
              </a:rPr>
              <a:t>* Læseundersøgelse (2019)</a:t>
            </a:r>
            <a:endParaRPr lang="da-DK" sz="600" dirty="0"/>
          </a:p>
          <a:p>
            <a:endParaRPr lang="da-DK" sz="1600" dirty="0"/>
          </a:p>
        </p:txBody>
      </p:sp>
      <p:sp>
        <p:nvSpPr>
          <p:cNvPr id="7" name="Rektangel: afrundede hjørner 6">
            <a:extLst>
              <a:ext uri="{FF2B5EF4-FFF2-40B4-BE49-F238E27FC236}">
                <a16:creationId xmlns:a16="http://schemas.microsoft.com/office/drawing/2014/main" id="{02F7A252-EF48-848B-E776-5BD31057AADB}"/>
              </a:ext>
            </a:extLst>
          </p:cNvPr>
          <p:cNvSpPr/>
          <p:nvPr/>
        </p:nvSpPr>
        <p:spPr>
          <a:xfrm>
            <a:off x="5200212" y="1445048"/>
            <a:ext cx="6452038" cy="3030359"/>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4000" dirty="0">
                <a:solidFill>
                  <a:schemeClr val="tx1"/>
                </a:solidFill>
              </a:rPr>
              <a:t>Fagbladsundersøgelse 2019</a:t>
            </a:r>
          </a:p>
        </p:txBody>
      </p:sp>
      <p:pic>
        <p:nvPicPr>
          <p:cNvPr id="14" name="Billede 13">
            <a:extLst>
              <a:ext uri="{FF2B5EF4-FFF2-40B4-BE49-F238E27FC236}">
                <a16:creationId xmlns:a16="http://schemas.microsoft.com/office/drawing/2014/main" id="{B57D52AD-893C-A999-44B6-F0DE9FCB49FC}"/>
              </a:ext>
            </a:extLst>
          </p:cNvPr>
          <p:cNvPicPr>
            <a:picLocks noChangeAspect="1"/>
          </p:cNvPicPr>
          <p:nvPr/>
        </p:nvPicPr>
        <p:blipFill rotWithShape="1">
          <a:blip r:embed="rId2"/>
          <a:srcRect l="65494" t="24352" r="13580" b="33888"/>
          <a:stretch/>
        </p:blipFill>
        <p:spPr>
          <a:xfrm>
            <a:off x="146561" y="2207753"/>
            <a:ext cx="2152650" cy="2863850"/>
          </a:xfrm>
          <a:prstGeom prst="rect">
            <a:avLst/>
          </a:prstGeom>
        </p:spPr>
      </p:pic>
      <p:pic>
        <p:nvPicPr>
          <p:cNvPr id="18" name="Billede 17">
            <a:extLst>
              <a:ext uri="{FF2B5EF4-FFF2-40B4-BE49-F238E27FC236}">
                <a16:creationId xmlns:a16="http://schemas.microsoft.com/office/drawing/2014/main" id="{7A8855CB-1ABB-6E87-5566-1388F89B95C2}"/>
              </a:ext>
            </a:extLst>
          </p:cNvPr>
          <p:cNvPicPr>
            <a:picLocks noChangeAspect="1"/>
          </p:cNvPicPr>
          <p:nvPr/>
        </p:nvPicPr>
        <p:blipFill rotWithShape="1">
          <a:blip r:embed="rId3"/>
          <a:srcRect l="65123" t="25463" r="13765" b="34455"/>
          <a:stretch/>
        </p:blipFill>
        <p:spPr>
          <a:xfrm>
            <a:off x="1168729" y="3258251"/>
            <a:ext cx="2171700" cy="2748849"/>
          </a:xfrm>
          <a:prstGeom prst="rect">
            <a:avLst/>
          </a:prstGeom>
        </p:spPr>
      </p:pic>
      <p:pic>
        <p:nvPicPr>
          <p:cNvPr id="19" name="Billede 18">
            <a:extLst>
              <a:ext uri="{FF2B5EF4-FFF2-40B4-BE49-F238E27FC236}">
                <a16:creationId xmlns:a16="http://schemas.microsoft.com/office/drawing/2014/main" id="{0661A6FD-7649-F9F1-D3C9-7545423A6ECC}"/>
              </a:ext>
            </a:extLst>
          </p:cNvPr>
          <p:cNvPicPr>
            <a:picLocks noChangeAspect="1"/>
          </p:cNvPicPr>
          <p:nvPr/>
        </p:nvPicPr>
        <p:blipFill rotWithShape="1">
          <a:blip r:embed="rId4"/>
          <a:srcRect l="65185" t="25224" r="13395" b="31961"/>
          <a:stretch/>
        </p:blipFill>
        <p:spPr>
          <a:xfrm>
            <a:off x="2299211" y="1576669"/>
            <a:ext cx="2203450" cy="2936271"/>
          </a:xfrm>
          <a:prstGeom prst="rect">
            <a:avLst/>
          </a:prstGeom>
        </p:spPr>
      </p:pic>
      <p:sp>
        <p:nvSpPr>
          <p:cNvPr id="5" name="Titel 4">
            <a:extLst>
              <a:ext uri="{FF2B5EF4-FFF2-40B4-BE49-F238E27FC236}">
                <a16:creationId xmlns:a16="http://schemas.microsoft.com/office/drawing/2014/main" id="{2C78722E-4863-2EDC-4045-15F33A6DF8E7}"/>
              </a:ext>
            </a:extLst>
          </p:cNvPr>
          <p:cNvSpPr>
            <a:spLocks noGrp="1"/>
          </p:cNvSpPr>
          <p:nvPr>
            <p:ph type="title"/>
          </p:nvPr>
        </p:nvSpPr>
        <p:spPr/>
        <p:txBody>
          <a:bodyPr>
            <a:noAutofit/>
          </a:bodyPr>
          <a:lstStyle/>
          <a:p>
            <a:r>
              <a:rPr lang="da-DK" sz="2400" b="1" dirty="0">
                <a:solidFill>
                  <a:srgbClr val="000000"/>
                </a:solidFill>
                <a:latin typeface="Verdana" panose="020B0604030504040204" pitchFamily="34" charset="0"/>
              </a:rPr>
              <a:t>Hvad lægger medlemmerne vægt på i nyheder fra foreningen?</a:t>
            </a:r>
            <a:br>
              <a:rPr lang="da-DK" sz="5400" dirty="0"/>
            </a:br>
            <a:endParaRPr lang="da-DK" sz="2400" dirty="0"/>
          </a:p>
        </p:txBody>
      </p:sp>
    </p:spTree>
    <p:extLst>
      <p:ext uri="{BB962C8B-B14F-4D97-AF65-F5344CB8AC3E}">
        <p14:creationId xmlns:p14="http://schemas.microsoft.com/office/powerpoint/2010/main" val="6828739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1C2407-E2F8-DDAE-1D0A-A42BED68FC57}"/>
              </a:ext>
            </a:extLst>
          </p:cNvPr>
          <p:cNvSpPr>
            <a:spLocks noGrp="1"/>
          </p:cNvSpPr>
          <p:nvPr>
            <p:ph type="title"/>
          </p:nvPr>
        </p:nvSpPr>
        <p:spPr>
          <a:xfrm>
            <a:off x="838200" y="138113"/>
            <a:ext cx="10350500" cy="877888"/>
          </a:xfrm>
        </p:spPr>
        <p:txBody>
          <a:bodyPr/>
          <a:lstStyle/>
          <a:p>
            <a:r>
              <a:rPr lang="da-DK" dirty="0"/>
              <a:t>Læserundersøgelse af fagbladet</a:t>
            </a:r>
          </a:p>
        </p:txBody>
      </p:sp>
      <p:pic>
        <p:nvPicPr>
          <p:cNvPr id="5" name="Billede 4">
            <a:extLst>
              <a:ext uri="{FF2B5EF4-FFF2-40B4-BE49-F238E27FC236}">
                <a16:creationId xmlns:a16="http://schemas.microsoft.com/office/drawing/2014/main" id="{925DC111-33BA-A861-D087-9305E468CA18}"/>
              </a:ext>
            </a:extLst>
          </p:cNvPr>
          <p:cNvPicPr>
            <a:picLocks noChangeAspect="1"/>
          </p:cNvPicPr>
          <p:nvPr/>
        </p:nvPicPr>
        <p:blipFill rotWithShape="1">
          <a:blip r:embed="rId2"/>
          <a:srcRect l="38687" t="45650" r="26030" b="24708"/>
          <a:stretch/>
        </p:blipFill>
        <p:spPr>
          <a:xfrm>
            <a:off x="0" y="1173018"/>
            <a:ext cx="6248398" cy="5583383"/>
          </a:xfrm>
          <a:prstGeom prst="rect">
            <a:avLst/>
          </a:prstGeom>
        </p:spPr>
      </p:pic>
      <p:pic>
        <p:nvPicPr>
          <p:cNvPr id="6" name="Pladsholder til indhold 5">
            <a:extLst>
              <a:ext uri="{FF2B5EF4-FFF2-40B4-BE49-F238E27FC236}">
                <a16:creationId xmlns:a16="http://schemas.microsoft.com/office/drawing/2014/main" id="{8B90A8C2-3C5D-FE19-8C7B-93DBD279B9B5}"/>
              </a:ext>
            </a:extLst>
          </p:cNvPr>
          <p:cNvPicPr>
            <a:picLocks noGrp="1" noChangeAspect="1"/>
          </p:cNvPicPr>
          <p:nvPr>
            <p:ph idx="1"/>
          </p:nvPr>
        </p:nvPicPr>
        <p:blipFill rotWithShape="1">
          <a:blip r:embed="rId2"/>
          <a:srcRect l="38687" t="20592" r="25653" b="54094"/>
          <a:stretch/>
        </p:blipFill>
        <p:spPr>
          <a:xfrm>
            <a:off x="6248398" y="1454150"/>
            <a:ext cx="5948217" cy="4502150"/>
          </a:xfrm>
          <a:prstGeom prst="rect">
            <a:avLst/>
          </a:prstGeom>
        </p:spPr>
      </p:pic>
      <p:pic>
        <p:nvPicPr>
          <p:cNvPr id="7" name="Picture 3">
            <a:extLst>
              <a:ext uri="{FF2B5EF4-FFF2-40B4-BE49-F238E27FC236}">
                <a16:creationId xmlns:a16="http://schemas.microsoft.com/office/drawing/2014/main" id="{8126D5F0-5D46-94FB-39EF-CA4CB41E3E1C}"/>
              </a:ext>
            </a:extLst>
          </p:cNvPr>
          <p:cNvPicPr preferRelativeResize="0">
            <a:picLocks noChangeArrowheads="1"/>
          </p:cNvPicPr>
          <p:nvPr/>
        </p:nvPicPr>
        <p:blipFill rotWithShape="1">
          <a:blip r:embed="rId3">
            <a:extLst>
              <a:ext uri="{28A0092B-C50C-407E-A947-70E740481C1C}">
                <a14:useLocalDpi xmlns:a14="http://schemas.microsoft.com/office/drawing/2010/main" val="0"/>
              </a:ext>
            </a:extLst>
          </a:blip>
          <a:srcRect l="31094" t="95002" r="9044"/>
          <a:stretch/>
        </p:blipFill>
        <p:spPr bwMode="auto">
          <a:xfrm>
            <a:off x="7230827" y="6135222"/>
            <a:ext cx="4487769" cy="51845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8" name="Titel 1">
            <a:extLst>
              <a:ext uri="{FF2B5EF4-FFF2-40B4-BE49-F238E27FC236}">
                <a16:creationId xmlns:a16="http://schemas.microsoft.com/office/drawing/2014/main" id="{C85ED769-04BC-F49A-9A02-DB03CD3F0B95}"/>
              </a:ext>
            </a:extLst>
          </p:cNvPr>
          <p:cNvSpPr txBox="1">
            <a:spLocks/>
          </p:cNvSpPr>
          <p:nvPr/>
        </p:nvSpPr>
        <p:spPr>
          <a:xfrm>
            <a:off x="7795977" y="701834"/>
            <a:ext cx="4027723" cy="628333"/>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da-DK" sz="1800" b="1">
                <a:solidFill>
                  <a:srgbClr val="000000"/>
                </a:solidFill>
                <a:latin typeface="Verdana" panose="020B0604030504040204" pitchFamily="34" charset="0"/>
              </a:rPr>
            </a:br>
            <a:r>
              <a:rPr lang="da-DK" sz="1800">
                <a:solidFill>
                  <a:srgbClr val="000000"/>
                </a:solidFill>
                <a:latin typeface="Verdana" panose="020B0604030504040204" pitchFamily="34" charset="0"/>
              </a:rPr>
              <a:t>Angiv venligst, hvor enig eller uenig du er i følgende udsagn</a:t>
            </a:r>
            <a:endParaRPr lang="da-DK" dirty="0"/>
          </a:p>
        </p:txBody>
      </p:sp>
    </p:spTree>
    <p:extLst>
      <p:ext uri="{BB962C8B-B14F-4D97-AF65-F5344CB8AC3E}">
        <p14:creationId xmlns:p14="http://schemas.microsoft.com/office/powerpoint/2010/main" val="1790346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556549-AF46-DC4A-4790-F20C264CDD44}"/>
              </a:ext>
            </a:extLst>
          </p:cNvPr>
          <p:cNvSpPr>
            <a:spLocks noGrp="1"/>
          </p:cNvSpPr>
          <p:nvPr>
            <p:ph type="title"/>
          </p:nvPr>
        </p:nvSpPr>
        <p:spPr>
          <a:xfrm>
            <a:off x="838199" y="365125"/>
            <a:ext cx="10956533" cy="1325563"/>
          </a:xfrm>
        </p:spPr>
        <p:txBody>
          <a:bodyPr/>
          <a:lstStyle/>
          <a:p>
            <a:r>
              <a:rPr lang="da-DK" dirty="0"/>
              <a:t>Om kurser – hvad siger medlemmerne?</a:t>
            </a:r>
          </a:p>
        </p:txBody>
      </p:sp>
      <p:graphicFrame>
        <p:nvGraphicFramePr>
          <p:cNvPr id="6" name="Pladsholder til indhold 2">
            <a:extLst>
              <a:ext uri="{FF2B5EF4-FFF2-40B4-BE49-F238E27FC236}">
                <a16:creationId xmlns:a16="http://schemas.microsoft.com/office/drawing/2014/main" id="{84550A59-6894-9F1C-E73A-853B86DD8970}"/>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el 1">
            <a:extLst>
              <a:ext uri="{FF2B5EF4-FFF2-40B4-BE49-F238E27FC236}">
                <a16:creationId xmlns:a16="http://schemas.microsoft.com/office/drawing/2014/main" id="{D37E535E-DA6F-127A-1C60-144A91FA969F}"/>
              </a:ext>
            </a:extLst>
          </p:cNvPr>
          <p:cNvSpPr txBox="1">
            <a:spLocks/>
          </p:cNvSpPr>
          <p:nvPr/>
        </p:nvSpPr>
        <p:spPr>
          <a:xfrm>
            <a:off x="1235467" y="5649118"/>
            <a:ext cx="1095653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da-DK" sz="2000" dirty="0"/>
              <a:t>* analyse af specialiseringsordningen</a:t>
            </a:r>
          </a:p>
        </p:txBody>
      </p:sp>
    </p:spTree>
    <p:extLst>
      <p:ext uri="{BB962C8B-B14F-4D97-AF65-F5344CB8AC3E}">
        <p14:creationId xmlns:p14="http://schemas.microsoft.com/office/powerpoint/2010/main" val="6163763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DDE742C-3A27-C9FF-F118-465B99B1C4CB}"/>
              </a:ext>
            </a:extLst>
          </p:cNvPr>
          <p:cNvSpPr>
            <a:spLocks noGrp="1"/>
          </p:cNvSpPr>
          <p:nvPr>
            <p:ph type="title"/>
          </p:nvPr>
        </p:nvSpPr>
        <p:spPr>
          <a:xfrm>
            <a:off x="466722" y="586855"/>
            <a:ext cx="3201366" cy="3387497"/>
          </a:xfrm>
        </p:spPr>
        <p:txBody>
          <a:bodyPr anchor="b">
            <a:normAutofit/>
          </a:bodyPr>
          <a:lstStyle/>
          <a:p>
            <a:pPr algn="r"/>
            <a:r>
              <a:rPr lang="da-DK" sz="4000">
                <a:solidFill>
                  <a:srgbClr val="FFFFFF"/>
                </a:solidFill>
              </a:rPr>
              <a:t>Overordnede konklusioner</a:t>
            </a:r>
          </a:p>
        </p:txBody>
      </p:sp>
      <p:sp>
        <p:nvSpPr>
          <p:cNvPr id="3" name="Pladsholder til indhold 2">
            <a:extLst>
              <a:ext uri="{FF2B5EF4-FFF2-40B4-BE49-F238E27FC236}">
                <a16:creationId xmlns:a16="http://schemas.microsoft.com/office/drawing/2014/main" id="{6EF25411-83C2-4402-6A75-8BBD0ACF993F}"/>
              </a:ext>
            </a:extLst>
          </p:cNvPr>
          <p:cNvSpPr>
            <a:spLocks noGrp="1"/>
          </p:cNvSpPr>
          <p:nvPr>
            <p:ph idx="1"/>
          </p:nvPr>
        </p:nvSpPr>
        <p:spPr>
          <a:xfrm>
            <a:off x="4810259" y="649480"/>
            <a:ext cx="6555347" cy="5546047"/>
          </a:xfrm>
        </p:spPr>
        <p:txBody>
          <a:bodyPr anchor="ctr">
            <a:normAutofit/>
          </a:bodyPr>
          <a:lstStyle/>
          <a:p>
            <a:r>
              <a:rPr lang="da-DK" sz="2000" dirty="0"/>
              <a:t>Medlemmerne mener at fagforeningen også skal levere services og tilbud, som omhandler faget</a:t>
            </a:r>
          </a:p>
          <a:p>
            <a:r>
              <a:rPr lang="da-DK" sz="2000" dirty="0"/>
              <a:t>Mange medlemmer mener ikke der er tilstrækkelig værdi i deres kontingent</a:t>
            </a:r>
          </a:p>
          <a:p>
            <a:r>
              <a:rPr lang="da-DK" sz="2000" dirty="0"/>
              <a:t>Faglige selskaber har en betydning mhp. at fastholde medlemmer af foreningen</a:t>
            </a:r>
          </a:p>
          <a:p>
            <a:r>
              <a:rPr lang="da-DK" sz="2000" dirty="0"/>
              <a:t>Specialiseringsordningen er formentlig en af hjørnestenene for at understøtte fagets udvikling og anerkendelse</a:t>
            </a:r>
          </a:p>
          <a:p>
            <a:r>
              <a:rPr lang="da-DK" sz="2000" dirty="0"/>
              <a:t>Men der mangler en bredere (national) anerkendelse af de specialiserede fysioterapeuter</a:t>
            </a:r>
          </a:p>
          <a:p>
            <a:endParaRPr lang="da-DK" sz="2000" dirty="0"/>
          </a:p>
        </p:txBody>
      </p:sp>
    </p:spTree>
    <p:extLst>
      <p:ext uri="{BB962C8B-B14F-4D97-AF65-F5344CB8AC3E}">
        <p14:creationId xmlns:p14="http://schemas.microsoft.com/office/powerpoint/2010/main" val="1477790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2FBF3BE-1A4E-B605-4DF3-15E99BFDFF4A}"/>
              </a:ext>
            </a:extLst>
          </p:cNvPr>
          <p:cNvSpPr>
            <a:spLocks noGrp="1"/>
          </p:cNvSpPr>
          <p:nvPr>
            <p:ph type="title"/>
          </p:nvPr>
        </p:nvSpPr>
        <p:spPr>
          <a:xfrm>
            <a:off x="466722" y="586855"/>
            <a:ext cx="3201366" cy="3387497"/>
          </a:xfrm>
        </p:spPr>
        <p:txBody>
          <a:bodyPr anchor="b">
            <a:normAutofit/>
          </a:bodyPr>
          <a:lstStyle/>
          <a:p>
            <a:pPr algn="r"/>
            <a:r>
              <a:rPr lang="da-DK" sz="4000" dirty="0">
                <a:solidFill>
                  <a:srgbClr val="FFFFFF"/>
                </a:solidFill>
              </a:rPr>
              <a:t>Vi skal nu undersøge (projektet)</a:t>
            </a:r>
          </a:p>
        </p:txBody>
      </p:sp>
      <p:sp>
        <p:nvSpPr>
          <p:cNvPr id="3" name="Pladsholder til indhold 2">
            <a:extLst>
              <a:ext uri="{FF2B5EF4-FFF2-40B4-BE49-F238E27FC236}">
                <a16:creationId xmlns:a16="http://schemas.microsoft.com/office/drawing/2014/main" id="{E06124C1-4F03-E227-ACF0-D1FC26CDCF0E}"/>
              </a:ext>
            </a:extLst>
          </p:cNvPr>
          <p:cNvSpPr>
            <a:spLocks noGrp="1"/>
          </p:cNvSpPr>
          <p:nvPr>
            <p:ph idx="1"/>
          </p:nvPr>
        </p:nvSpPr>
        <p:spPr>
          <a:xfrm>
            <a:off x="4810259" y="649480"/>
            <a:ext cx="6555347" cy="5546047"/>
          </a:xfrm>
        </p:spPr>
        <p:txBody>
          <a:bodyPr anchor="ctr">
            <a:normAutofit/>
          </a:bodyPr>
          <a:lstStyle/>
          <a:p>
            <a:r>
              <a:rPr lang="da-DK" dirty="0">
                <a:effectLst/>
                <a:latin typeface="Arial" panose="020B0604020202020204" pitchFamily="34" charset="0"/>
                <a:ea typeface="Calibri" panose="020F0502020204030204" pitchFamily="34" charset="0"/>
              </a:rPr>
              <a:t>hvad der fungerer godt</a:t>
            </a:r>
          </a:p>
          <a:p>
            <a:r>
              <a:rPr lang="da-DK" dirty="0">
                <a:effectLst/>
                <a:latin typeface="Arial" panose="020B0604020202020204" pitchFamily="34" charset="0"/>
                <a:ea typeface="Calibri" panose="020F0502020204030204" pitchFamily="34" charset="0"/>
              </a:rPr>
              <a:t>hvad der kan forbedres</a:t>
            </a:r>
          </a:p>
          <a:p>
            <a:r>
              <a:rPr lang="da-DK" dirty="0">
                <a:effectLst/>
                <a:latin typeface="Arial" panose="020B0604020202020204" pitchFamily="34" charset="0"/>
                <a:ea typeface="Calibri" panose="020F0502020204030204" pitchFamily="34" charset="0"/>
              </a:rPr>
              <a:t>hvad der skal konstruere et fagligt selskab</a:t>
            </a:r>
          </a:p>
          <a:p>
            <a:r>
              <a:rPr lang="da-DK" dirty="0">
                <a:effectLst/>
                <a:latin typeface="Arial" panose="020B0604020202020204" pitchFamily="34" charset="0"/>
                <a:ea typeface="Calibri" panose="020F0502020204030204" pitchFamily="34" charset="0"/>
              </a:rPr>
              <a:t>hvilken faglig og organisatorisk struktur der bedst understøtter:</a:t>
            </a:r>
          </a:p>
          <a:p>
            <a:pPr lvl="1">
              <a:buFont typeface="Courier New" panose="02070309020205020404" pitchFamily="49" charset="0"/>
              <a:buChar char="o"/>
            </a:pPr>
            <a:r>
              <a:rPr lang="da-DK" sz="2800" dirty="0">
                <a:effectLst/>
                <a:latin typeface="Arial" panose="020B0604020202020204" pitchFamily="34" charset="0"/>
                <a:ea typeface="Calibri" panose="020F0502020204030204" pitchFamily="34" charset="0"/>
              </a:rPr>
              <a:t>Danske Fysioterapeuters faglige ambition og </a:t>
            </a:r>
          </a:p>
          <a:p>
            <a:pPr lvl="1">
              <a:buFont typeface="Courier New" panose="02070309020205020404" pitchFamily="49" charset="0"/>
              <a:buChar char="o"/>
            </a:pPr>
            <a:r>
              <a:rPr lang="da-DK" sz="2800" dirty="0">
                <a:effectLst/>
                <a:latin typeface="Arial" panose="020B0604020202020204" pitchFamily="34" charset="0"/>
                <a:ea typeface="Calibri" panose="020F0502020204030204" pitchFamily="34" charset="0"/>
              </a:rPr>
              <a:t>de politiske opgaver, Danske Fysioterapeuter samlet ønsker at prioritere</a:t>
            </a:r>
            <a:endParaRPr lang="da-DK" sz="2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489742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6" name="Rectangle 35">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7A9E772-64CF-7A78-3096-EAF69DA2EFA4}"/>
              </a:ext>
            </a:extLst>
          </p:cNvPr>
          <p:cNvSpPr>
            <a:spLocks noGrp="1"/>
          </p:cNvSpPr>
          <p:nvPr>
            <p:ph type="title"/>
          </p:nvPr>
        </p:nvSpPr>
        <p:spPr>
          <a:xfrm>
            <a:off x="586478" y="1683756"/>
            <a:ext cx="3115265" cy="2396359"/>
          </a:xfrm>
        </p:spPr>
        <p:txBody>
          <a:bodyPr anchor="b">
            <a:normAutofit/>
          </a:bodyPr>
          <a:lstStyle/>
          <a:p>
            <a:pPr algn="r"/>
            <a:r>
              <a:rPr lang="da-DK" sz="4000">
                <a:solidFill>
                  <a:srgbClr val="FFFFFF"/>
                </a:solidFill>
                <a:latin typeface="Calibri" panose="020F0502020204030204" pitchFamily="34" charset="0"/>
                <a:cs typeface="Calibri" panose="020F0502020204030204" pitchFamily="34" charset="0"/>
              </a:rPr>
              <a:t>Breakout – brianstorm i grupper</a:t>
            </a:r>
            <a:endParaRPr lang="da-DK" sz="4000">
              <a:solidFill>
                <a:srgbClr val="FFFFFF"/>
              </a:solidFill>
            </a:endParaRPr>
          </a:p>
        </p:txBody>
      </p:sp>
      <p:graphicFrame>
        <p:nvGraphicFramePr>
          <p:cNvPr id="22" name="Pladsholder til indhold 2">
            <a:extLst>
              <a:ext uri="{FF2B5EF4-FFF2-40B4-BE49-F238E27FC236}">
                <a16:creationId xmlns:a16="http://schemas.microsoft.com/office/drawing/2014/main" id="{B348E64E-C302-E8FA-4646-C528E02AA416}"/>
              </a:ext>
            </a:extLst>
          </p:cNvPr>
          <p:cNvGraphicFramePr>
            <a:graphicFrameLocks noGrp="1"/>
          </p:cNvGraphicFramePr>
          <p:nvPr>
            <p:ph idx="1"/>
            <p:extLst>
              <p:ext uri="{D42A27DB-BD31-4B8C-83A1-F6EECF244321}">
                <p14:modId xmlns:p14="http://schemas.microsoft.com/office/powerpoint/2010/main" val="3658672502"/>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504358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CB6498F-1E36-EFCE-3A03-956FD2F89E44}"/>
              </a:ext>
            </a:extLst>
          </p:cNvPr>
          <p:cNvSpPr>
            <a:spLocks noGrp="1"/>
          </p:cNvSpPr>
          <p:nvPr>
            <p:ph type="title"/>
          </p:nvPr>
        </p:nvSpPr>
        <p:spPr>
          <a:xfrm>
            <a:off x="823441" y="921715"/>
            <a:ext cx="5875231" cy="2635993"/>
          </a:xfrm>
        </p:spPr>
        <p:txBody>
          <a:bodyPr vert="horz" lIns="91440" tIns="45720" rIns="91440" bIns="45720" rtlCol="0" anchor="b">
            <a:normAutofit/>
          </a:bodyPr>
          <a:lstStyle/>
          <a:p>
            <a:r>
              <a:rPr lang="en-US" sz="5400" kern="1200" dirty="0" err="1">
                <a:solidFill>
                  <a:schemeClr val="tx1"/>
                </a:solidFill>
                <a:latin typeface="+mj-lt"/>
                <a:ea typeface="+mj-ea"/>
                <a:cs typeface="+mj-cs"/>
              </a:rPr>
              <a:t>Opsamling</a:t>
            </a:r>
            <a:r>
              <a:rPr lang="en-US" sz="5400" kern="1200" dirty="0">
                <a:solidFill>
                  <a:schemeClr val="tx1"/>
                </a:solidFill>
                <a:latin typeface="+mj-lt"/>
                <a:ea typeface="+mj-ea"/>
                <a:cs typeface="+mj-cs"/>
              </a:rPr>
              <a:t> i plenum</a:t>
            </a:r>
          </a:p>
        </p:txBody>
      </p:sp>
      <p:sp>
        <p:nvSpPr>
          <p:cNvPr id="46" name="Rectangle 45">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Billede 3" descr="Et billede, der indeholder tekst&#10;&#10;Automatisk genereret beskrivelse">
            <a:extLst>
              <a:ext uri="{FF2B5EF4-FFF2-40B4-BE49-F238E27FC236}">
                <a16:creationId xmlns:a16="http://schemas.microsoft.com/office/drawing/2014/main" id="{12FBE71E-5996-38C0-19FA-736122174A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856" y="339436"/>
            <a:ext cx="2312851" cy="1408763"/>
          </a:xfrm>
          <a:prstGeom prst="rect">
            <a:avLst/>
          </a:prstGeom>
        </p:spPr>
      </p:pic>
      <p:sp>
        <p:nvSpPr>
          <p:cNvPr id="52" name="Rectangle 51">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98647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8FD65-DD5B-A484-FB0D-82271D3368E8}"/>
              </a:ext>
            </a:extLst>
          </p:cNvPr>
          <p:cNvSpPr>
            <a:spLocks noGrp="1"/>
          </p:cNvSpPr>
          <p:nvPr>
            <p:ph type="title"/>
          </p:nvPr>
        </p:nvSpPr>
        <p:spPr>
          <a:xfrm>
            <a:off x="2171450" y="597353"/>
            <a:ext cx="6140343" cy="1325563"/>
          </a:xfrm>
        </p:spPr>
        <p:txBody>
          <a:bodyPr>
            <a:normAutofit/>
          </a:bodyPr>
          <a:lstStyle/>
          <a:p>
            <a:r>
              <a:rPr lang="da-DK" b="1" dirty="0"/>
              <a:t>Serviceprojektet og tidsplan</a:t>
            </a:r>
          </a:p>
        </p:txBody>
      </p:sp>
      <p:cxnSp>
        <p:nvCxnSpPr>
          <p:cNvPr id="4" name="Lige pilforbindelse 3">
            <a:extLst>
              <a:ext uri="{FF2B5EF4-FFF2-40B4-BE49-F238E27FC236}">
                <a16:creationId xmlns:a16="http://schemas.microsoft.com/office/drawing/2014/main" id="{781CC588-F7C1-7B1C-D80F-F1BAF3400BDB}"/>
              </a:ext>
            </a:extLst>
          </p:cNvPr>
          <p:cNvCxnSpPr>
            <a:cxnSpLocks/>
          </p:cNvCxnSpPr>
          <p:nvPr/>
        </p:nvCxnSpPr>
        <p:spPr>
          <a:xfrm>
            <a:off x="231140" y="5791284"/>
            <a:ext cx="12019481"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11" name="Rektangel: afrundede hjørner 10">
            <a:extLst>
              <a:ext uri="{FF2B5EF4-FFF2-40B4-BE49-F238E27FC236}">
                <a16:creationId xmlns:a16="http://schemas.microsoft.com/office/drawing/2014/main" id="{B7E12FCF-06B5-0D4D-917D-AD0B4FD3C2C4}"/>
              </a:ext>
            </a:extLst>
          </p:cNvPr>
          <p:cNvSpPr/>
          <p:nvPr/>
        </p:nvSpPr>
        <p:spPr>
          <a:xfrm>
            <a:off x="122834" y="5938455"/>
            <a:ext cx="1376737" cy="328765"/>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chemeClr val="tx1"/>
                </a:solidFill>
              </a:rPr>
              <a:t>December</a:t>
            </a:r>
          </a:p>
        </p:txBody>
      </p:sp>
      <p:sp>
        <p:nvSpPr>
          <p:cNvPr id="12" name="Rektangel: afrundede hjørner 11">
            <a:extLst>
              <a:ext uri="{FF2B5EF4-FFF2-40B4-BE49-F238E27FC236}">
                <a16:creationId xmlns:a16="http://schemas.microsoft.com/office/drawing/2014/main" id="{6FAE4321-CD92-A27F-8F5E-AAAA280244CF}"/>
              </a:ext>
            </a:extLst>
          </p:cNvPr>
          <p:cNvSpPr/>
          <p:nvPr/>
        </p:nvSpPr>
        <p:spPr>
          <a:xfrm>
            <a:off x="1528082" y="5938455"/>
            <a:ext cx="863883" cy="328765"/>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chemeClr val="tx1"/>
                </a:solidFill>
              </a:rPr>
              <a:t>Jan.</a:t>
            </a:r>
          </a:p>
        </p:txBody>
      </p:sp>
      <p:sp>
        <p:nvSpPr>
          <p:cNvPr id="13" name="Rektangel: afrundede hjørner 12">
            <a:extLst>
              <a:ext uri="{FF2B5EF4-FFF2-40B4-BE49-F238E27FC236}">
                <a16:creationId xmlns:a16="http://schemas.microsoft.com/office/drawing/2014/main" id="{FCE8C219-B32C-8D92-9EB5-20B39C80AF27}"/>
              </a:ext>
            </a:extLst>
          </p:cNvPr>
          <p:cNvSpPr/>
          <p:nvPr/>
        </p:nvSpPr>
        <p:spPr>
          <a:xfrm>
            <a:off x="2449029" y="5950011"/>
            <a:ext cx="863883" cy="328765"/>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chemeClr val="tx1"/>
                </a:solidFill>
              </a:rPr>
              <a:t>Feb.</a:t>
            </a:r>
          </a:p>
        </p:txBody>
      </p:sp>
      <p:sp>
        <p:nvSpPr>
          <p:cNvPr id="14" name="Rektangel: afrundede hjørner 13">
            <a:extLst>
              <a:ext uri="{FF2B5EF4-FFF2-40B4-BE49-F238E27FC236}">
                <a16:creationId xmlns:a16="http://schemas.microsoft.com/office/drawing/2014/main" id="{8122095E-7DE5-5237-0D13-B822DA195E33}"/>
              </a:ext>
            </a:extLst>
          </p:cNvPr>
          <p:cNvSpPr/>
          <p:nvPr/>
        </p:nvSpPr>
        <p:spPr>
          <a:xfrm>
            <a:off x="3450888" y="5953847"/>
            <a:ext cx="1376737" cy="328765"/>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chemeClr val="tx1"/>
                </a:solidFill>
              </a:rPr>
              <a:t>Marts</a:t>
            </a:r>
          </a:p>
        </p:txBody>
      </p:sp>
      <p:sp>
        <p:nvSpPr>
          <p:cNvPr id="15" name="Rektangel: afrundede hjørner 14">
            <a:extLst>
              <a:ext uri="{FF2B5EF4-FFF2-40B4-BE49-F238E27FC236}">
                <a16:creationId xmlns:a16="http://schemas.microsoft.com/office/drawing/2014/main" id="{ADAA1EC5-0F75-B827-5417-5B6E098933D1}"/>
              </a:ext>
            </a:extLst>
          </p:cNvPr>
          <p:cNvSpPr/>
          <p:nvPr/>
        </p:nvSpPr>
        <p:spPr>
          <a:xfrm>
            <a:off x="4893494" y="5950010"/>
            <a:ext cx="1376737" cy="328765"/>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chemeClr val="tx1"/>
                </a:solidFill>
              </a:rPr>
              <a:t>April</a:t>
            </a:r>
          </a:p>
        </p:txBody>
      </p:sp>
      <p:sp>
        <p:nvSpPr>
          <p:cNvPr id="16" name="Rektangel: afrundede hjørner 15">
            <a:extLst>
              <a:ext uri="{FF2B5EF4-FFF2-40B4-BE49-F238E27FC236}">
                <a16:creationId xmlns:a16="http://schemas.microsoft.com/office/drawing/2014/main" id="{3FCA4429-8CBF-DC21-C1AE-20DDBD56496B}"/>
              </a:ext>
            </a:extLst>
          </p:cNvPr>
          <p:cNvSpPr/>
          <p:nvPr/>
        </p:nvSpPr>
        <p:spPr>
          <a:xfrm>
            <a:off x="6337064" y="5949441"/>
            <a:ext cx="1376737" cy="328765"/>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chemeClr val="tx1"/>
                </a:solidFill>
              </a:rPr>
              <a:t>Maj</a:t>
            </a:r>
          </a:p>
        </p:txBody>
      </p:sp>
      <p:sp>
        <p:nvSpPr>
          <p:cNvPr id="19" name="Rektangel: afrundede hjørner 18">
            <a:extLst>
              <a:ext uri="{FF2B5EF4-FFF2-40B4-BE49-F238E27FC236}">
                <a16:creationId xmlns:a16="http://schemas.microsoft.com/office/drawing/2014/main" id="{92299775-8FBE-2B1A-19CB-D5134115E302}"/>
              </a:ext>
            </a:extLst>
          </p:cNvPr>
          <p:cNvSpPr/>
          <p:nvPr/>
        </p:nvSpPr>
        <p:spPr>
          <a:xfrm>
            <a:off x="7783285" y="5949440"/>
            <a:ext cx="1201907" cy="328765"/>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chemeClr val="tx1"/>
                </a:solidFill>
              </a:rPr>
              <a:t>Juni</a:t>
            </a:r>
          </a:p>
        </p:txBody>
      </p:sp>
      <p:sp>
        <p:nvSpPr>
          <p:cNvPr id="20" name="Rektangel: afrundede hjørner 19">
            <a:extLst>
              <a:ext uri="{FF2B5EF4-FFF2-40B4-BE49-F238E27FC236}">
                <a16:creationId xmlns:a16="http://schemas.microsoft.com/office/drawing/2014/main" id="{18F2898E-EC5C-A52E-F1B0-0E414E735BA0}"/>
              </a:ext>
            </a:extLst>
          </p:cNvPr>
          <p:cNvSpPr/>
          <p:nvPr/>
        </p:nvSpPr>
        <p:spPr>
          <a:xfrm>
            <a:off x="9006558" y="5949439"/>
            <a:ext cx="863883" cy="328765"/>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chemeClr val="tx1"/>
                </a:solidFill>
              </a:rPr>
              <a:t>Aug.</a:t>
            </a:r>
          </a:p>
        </p:txBody>
      </p:sp>
      <p:sp>
        <p:nvSpPr>
          <p:cNvPr id="21" name="Rektangel: afrundede hjørner 20">
            <a:extLst>
              <a:ext uri="{FF2B5EF4-FFF2-40B4-BE49-F238E27FC236}">
                <a16:creationId xmlns:a16="http://schemas.microsoft.com/office/drawing/2014/main" id="{B95CC05F-2A4A-6FD8-507A-0F98B16C6DC2}"/>
              </a:ext>
            </a:extLst>
          </p:cNvPr>
          <p:cNvSpPr/>
          <p:nvPr/>
        </p:nvSpPr>
        <p:spPr>
          <a:xfrm>
            <a:off x="10660138" y="5936317"/>
            <a:ext cx="767190" cy="328765"/>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chemeClr val="tx1"/>
                </a:solidFill>
              </a:rPr>
              <a:t>Okt.</a:t>
            </a:r>
          </a:p>
        </p:txBody>
      </p:sp>
      <p:sp>
        <p:nvSpPr>
          <p:cNvPr id="23" name="Rektangel: afrundede hjørner 22">
            <a:extLst>
              <a:ext uri="{FF2B5EF4-FFF2-40B4-BE49-F238E27FC236}">
                <a16:creationId xmlns:a16="http://schemas.microsoft.com/office/drawing/2014/main" id="{783AC05D-F50A-F98F-60F0-E8054ED24112}"/>
              </a:ext>
            </a:extLst>
          </p:cNvPr>
          <p:cNvSpPr/>
          <p:nvPr/>
        </p:nvSpPr>
        <p:spPr>
          <a:xfrm>
            <a:off x="231140" y="3742180"/>
            <a:ext cx="1032581" cy="655158"/>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dirty="0"/>
              <a:t>Fællesmøde HB og DSF</a:t>
            </a:r>
          </a:p>
        </p:txBody>
      </p:sp>
      <p:cxnSp>
        <p:nvCxnSpPr>
          <p:cNvPr id="25" name="Lige forbindelse 24">
            <a:extLst>
              <a:ext uri="{FF2B5EF4-FFF2-40B4-BE49-F238E27FC236}">
                <a16:creationId xmlns:a16="http://schemas.microsoft.com/office/drawing/2014/main" id="{A772862B-0B40-32D9-8F93-2CC8512F1CB6}"/>
              </a:ext>
            </a:extLst>
          </p:cNvPr>
          <p:cNvCxnSpPr/>
          <p:nvPr/>
        </p:nvCxnSpPr>
        <p:spPr>
          <a:xfrm>
            <a:off x="747430" y="4408287"/>
            <a:ext cx="0" cy="1294545"/>
          </a:xfrm>
          <a:prstGeom prst="line">
            <a:avLst/>
          </a:prstGeom>
        </p:spPr>
        <p:style>
          <a:lnRef idx="1">
            <a:schemeClr val="accent1"/>
          </a:lnRef>
          <a:fillRef idx="0">
            <a:schemeClr val="accent1"/>
          </a:fillRef>
          <a:effectRef idx="0">
            <a:schemeClr val="accent1"/>
          </a:effectRef>
          <a:fontRef idx="minor">
            <a:schemeClr val="tx1"/>
          </a:fontRef>
        </p:style>
      </p:cxnSp>
      <p:sp>
        <p:nvSpPr>
          <p:cNvPr id="27" name="Rektangel: afrundede hjørner 26">
            <a:extLst>
              <a:ext uri="{FF2B5EF4-FFF2-40B4-BE49-F238E27FC236}">
                <a16:creationId xmlns:a16="http://schemas.microsoft.com/office/drawing/2014/main" id="{E60C86FE-796E-3145-FB16-591606733C7A}"/>
              </a:ext>
            </a:extLst>
          </p:cNvPr>
          <p:cNvSpPr/>
          <p:nvPr/>
        </p:nvSpPr>
        <p:spPr>
          <a:xfrm>
            <a:off x="1528082" y="3753129"/>
            <a:ext cx="1032581" cy="655158"/>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dirty="0"/>
              <a:t>Fællesmøde m. selskaberne</a:t>
            </a:r>
          </a:p>
        </p:txBody>
      </p:sp>
      <p:cxnSp>
        <p:nvCxnSpPr>
          <p:cNvPr id="28" name="Lige forbindelse 27">
            <a:extLst>
              <a:ext uri="{FF2B5EF4-FFF2-40B4-BE49-F238E27FC236}">
                <a16:creationId xmlns:a16="http://schemas.microsoft.com/office/drawing/2014/main" id="{A6E05CEC-ED02-D47F-FEFE-5538C44A0640}"/>
              </a:ext>
            </a:extLst>
          </p:cNvPr>
          <p:cNvCxnSpPr/>
          <p:nvPr/>
        </p:nvCxnSpPr>
        <p:spPr>
          <a:xfrm>
            <a:off x="2080988" y="4408287"/>
            <a:ext cx="0" cy="1294545"/>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Lige forbindelse 29">
            <a:extLst>
              <a:ext uri="{FF2B5EF4-FFF2-40B4-BE49-F238E27FC236}">
                <a16:creationId xmlns:a16="http://schemas.microsoft.com/office/drawing/2014/main" id="{32316EB1-C047-47F9-83C5-2A26AA97F858}"/>
              </a:ext>
            </a:extLst>
          </p:cNvPr>
          <p:cNvCxnSpPr/>
          <p:nvPr/>
        </p:nvCxnSpPr>
        <p:spPr>
          <a:xfrm>
            <a:off x="4700590" y="4523321"/>
            <a:ext cx="0" cy="1294545"/>
          </a:xfrm>
          <a:prstGeom prst="line">
            <a:avLst/>
          </a:prstGeom>
        </p:spPr>
        <p:style>
          <a:lnRef idx="1">
            <a:schemeClr val="accent1"/>
          </a:lnRef>
          <a:fillRef idx="0">
            <a:schemeClr val="accent1"/>
          </a:fillRef>
          <a:effectRef idx="0">
            <a:schemeClr val="accent1"/>
          </a:effectRef>
          <a:fontRef idx="minor">
            <a:schemeClr val="tx1"/>
          </a:fontRef>
        </p:style>
      </p:cxnSp>
      <p:sp>
        <p:nvSpPr>
          <p:cNvPr id="43" name="Rektangel: afrundede hjørner 42">
            <a:extLst>
              <a:ext uri="{FF2B5EF4-FFF2-40B4-BE49-F238E27FC236}">
                <a16:creationId xmlns:a16="http://schemas.microsoft.com/office/drawing/2014/main" id="{C3D266A6-B6E0-C7A2-EC13-B0CDD03A3B22}"/>
              </a:ext>
            </a:extLst>
          </p:cNvPr>
          <p:cNvSpPr/>
          <p:nvPr/>
        </p:nvSpPr>
        <p:spPr>
          <a:xfrm>
            <a:off x="6991157" y="4356446"/>
            <a:ext cx="1445289" cy="562821"/>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a:t>Fællesseminar styr.gr. + ref.gr.</a:t>
            </a:r>
          </a:p>
        </p:txBody>
      </p:sp>
      <p:sp>
        <p:nvSpPr>
          <p:cNvPr id="45" name="Rektangel: afrundede hjørner 44">
            <a:extLst>
              <a:ext uri="{FF2B5EF4-FFF2-40B4-BE49-F238E27FC236}">
                <a16:creationId xmlns:a16="http://schemas.microsoft.com/office/drawing/2014/main" id="{4DB82E92-6265-CAD3-EA86-6AC5CD056762}"/>
              </a:ext>
            </a:extLst>
          </p:cNvPr>
          <p:cNvSpPr/>
          <p:nvPr/>
        </p:nvSpPr>
        <p:spPr>
          <a:xfrm>
            <a:off x="9594440" y="5165668"/>
            <a:ext cx="611106" cy="359594"/>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100" dirty="0"/>
              <a:t>Udkast i HB</a:t>
            </a:r>
          </a:p>
        </p:txBody>
      </p:sp>
      <p:sp>
        <p:nvSpPr>
          <p:cNvPr id="3" name="Rektangel: afrundede hjørner 2">
            <a:extLst>
              <a:ext uri="{FF2B5EF4-FFF2-40B4-BE49-F238E27FC236}">
                <a16:creationId xmlns:a16="http://schemas.microsoft.com/office/drawing/2014/main" id="{35A71519-E1DA-06EE-3261-71E084F13216}"/>
              </a:ext>
            </a:extLst>
          </p:cNvPr>
          <p:cNvSpPr/>
          <p:nvPr/>
        </p:nvSpPr>
        <p:spPr>
          <a:xfrm>
            <a:off x="5470474" y="5007719"/>
            <a:ext cx="1683596" cy="655158"/>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dirty="0"/>
              <a:t>Dataindsamling I</a:t>
            </a:r>
          </a:p>
        </p:txBody>
      </p:sp>
      <p:cxnSp>
        <p:nvCxnSpPr>
          <p:cNvPr id="17" name="Lige forbindelse 16">
            <a:extLst>
              <a:ext uri="{FF2B5EF4-FFF2-40B4-BE49-F238E27FC236}">
                <a16:creationId xmlns:a16="http://schemas.microsoft.com/office/drawing/2014/main" id="{59C19383-DB81-566E-C4A3-A7E915B54C37}"/>
              </a:ext>
            </a:extLst>
          </p:cNvPr>
          <p:cNvCxnSpPr>
            <a:cxnSpLocks/>
          </p:cNvCxnSpPr>
          <p:nvPr/>
        </p:nvCxnSpPr>
        <p:spPr>
          <a:xfrm flipH="1" flipV="1">
            <a:off x="7678167" y="5655303"/>
            <a:ext cx="14594" cy="13598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Lige forbindelse 25">
            <a:extLst>
              <a:ext uri="{FF2B5EF4-FFF2-40B4-BE49-F238E27FC236}">
                <a16:creationId xmlns:a16="http://schemas.microsoft.com/office/drawing/2014/main" id="{164FBC64-DF54-95C2-9415-15C4BEFA03C4}"/>
              </a:ext>
            </a:extLst>
          </p:cNvPr>
          <p:cNvCxnSpPr>
            <a:cxnSpLocks/>
          </p:cNvCxnSpPr>
          <p:nvPr/>
        </p:nvCxnSpPr>
        <p:spPr>
          <a:xfrm>
            <a:off x="7678167" y="4910693"/>
            <a:ext cx="0" cy="869544"/>
          </a:xfrm>
          <a:prstGeom prst="line">
            <a:avLst/>
          </a:prstGeom>
        </p:spPr>
        <p:style>
          <a:lnRef idx="1">
            <a:schemeClr val="accent1"/>
          </a:lnRef>
          <a:fillRef idx="0">
            <a:schemeClr val="accent1"/>
          </a:fillRef>
          <a:effectRef idx="0">
            <a:schemeClr val="accent1"/>
          </a:effectRef>
          <a:fontRef idx="minor">
            <a:schemeClr val="tx1"/>
          </a:fontRef>
        </p:style>
      </p:cxnSp>
      <p:pic>
        <p:nvPicPr>
          <p:cNvPr id="47" name="Grafik 46" descr="Månedskalender kontur">
            <a:extLst>
              <a:ext uri="{FF2B5EF4-FFF2-40B4-BE49-F238E27FC236}">
                <a16:creationId xmlns:a16="http://schemas.microsoft.com/office/drawing/2014/main" id="{8692D9E8-ECBE-5050-6F64-AC4649E61C1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2834" y="161088"/>
            <a:ext cx="2198095" cy="2198095"/>
          </a:xfrm>
          <a:prstGeom prst="rect">
            <a:avLst/>
          </a:prstGeom>
        </p:spPr>
      </p:pic>
      <p:sp>
        <p:nvSpPr>
          <p:cNvPr id="10" name="Rektangel: afrundede hjørner 9">
            <a:extLst>
              <a:ext uri="{FF2B5EF4-FFF2-40B4-BE49-F238E27FC236}">
                <a16:creationId xmlns:a16="http://schemas.microsoft.com/office/drawing/2014/main" id="{06D1EA12-C22F-2E71-E94C-E8F00F13CA82}"/>
              </a:ext>
            </a:extLst>
          </p:cNvPr>
          <p:cNvSpPr/>
          <p:nvPr/>
        </p:nvSpPr>
        <p:spPr>
          <a:xfrm>
            <a:off x="1891861" y="4813017"/>
            <a:ext cx="3110555" cy="655158"/>
          </a:xfrm>
          <a:prstGeom prst="roundRect">
            <a:avLst/>
          </a:prstGeom>
          <a:solidFill>
            <a:schemeClr val="accent2">
              <a:lumMod val="60000"/>
              <a:lumOff val="40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dirty="0" err="1"/>
              <a:t>Desk</a:t>
            </a:r>
            <a:r>
              <a:rPr lang="da-DK" sz="1200" dirty="0"/>
              <a:t>-research (”hvad har vi i gemmerne”)</a:t>
            </a:r>
          </a:p>
        </p:txBody>
      </p:sp>
      <p:sp>
        <p:nvSpPr>
          <p:cNvPr id="24" name="Rektangel: afrundede hjørner 23">
            <a:extLst>
              <a:ext uri="{FF2B5EF4-FFF2-40B4-BE49-F238E27FC236}">
                <a16:creationId xmlns:a16="http://schemas.microsoft.com/office/drawing/2014/main" id="{61D91CCB-23F2-7B42-55C4-CFE0AA2FED94}"/>
              </a:ext>
            </a:extLst>
          </p:cNvPr>
          <p:cNvSpPr/>
          <p:nvPr/>
        </p:nvSpPr>
        <p:spPr>
          <a:xfrm>
            <a:off x="4142336" y="3841964"/>
            <a:ext cx="1032581" cy="655158"/>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dirty="0"/>
              <a:t>DSF Dialogmøde 8. marts</a:t>
            </a:r>
          </a:p>
        </p:txBody>
      </p:sp>
      <p:cxnSp>
        <p:nvCxnSpPr>
          <p:cNvPr id="40" name="Lige forbindelse 39">
            <a:extLst>
              <a:ext uri="{FF2B5EF4-FFF2-40B4-BE49-F238E27FC236}">
                <a16:creationId xmlns:a16="http://schemas.microsoft.com/office/drawing/2014/main" id="{A829E54E-A99C-BDE0-BE82-7D51BED62A80}"/>
              </a:ext>
            </a:extLst>
          </p:cNvPr>
          <p:cNvCxnSpPr/>
          <p:nvPr/>
        </p:nvCxnSpPr>
        <p:spPr>
          <a:xfrm>
            <a:off x="9078149" y="4485692"/>
            <a:ext cx="0" cy="1294545"/>
          </a:xfrm>
          <a:prstGeom prst="line">
            <a:avLst/>
          </a:prstGeom>
        </p:spPr>
        <p:style>
          <a:lnRef idx="1">
            <a:schemeClr val="accent1"/>
          </a:lnRef>
          <a:fillRef idx="0">
            <a:schemeClr val="accent1"/>
          </a:fillRef>
          <a:effectRef idx="0">
            <a:schemeClr val="accent1"/>
          </a:effectRef>
          <a:fontRef idx="minor">
            <a:schemeClr val="tx1"/>
          </a:fontRef>
        </p:style>
      </p:cxnSp>
      <p:sp>
        <p:nvSpPr>
          <p:cNvPr id="46" name="Rektangel: afrundede hjørner 45">
            <a:extLst>
              <a:ext uri="{FF2B5EF4-FFF2-40B4-BE49-F238E27FC236}">
                <a16:creationId xmlns:a16="http://schemas.microsoft.com/office/drawing/2014/main" id="{30416916-84C7-7D97-3AF6-255F9A147F51}"/>
              </a:ext>
            </a:extLst>
          </p:cNvPr>
          <p:cNvSpPr/>
          <p:nvPr/>
        </p:nvSpPr>
        <p:spPr>
          <a:xfrm>
            <a:off x="8561858" y="3825011"/>
            <a:ext cx="1032581" cy="655158"/>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dirty="0"/>
              <a:t>DSF Dialogmøde 14. juni</a:t>
            </a:r>
          </a:p>
        </p:txBody>
      </p:sp>
      <p:sp>
        <p:nvSpPr>
          <p:cNvPr id="48" name="Rektangel: afrundede hjørner 47">
            <a:extLst>
              <a:ext uri="{FF2B5EF4-FFF2-40B4-BE49-F238E27FC236}">
                <a16:creationId xmlns:a16="http://schemas.microsoft.com/office/drawing/2014/main" id="{5E1C9DD0-C2D5-8924-21BE-352F809A144B}"/>
              </a:ext>
            </a:extLst>
          </p:cNvPr>
          <p:cNvSpPr/>
          <p:nvPr/>
        </p:nvSpPr>
        <p:spPr>
          <a:xfrm>
            <a:off x="9891807" y="5938454"/>
            <a:ext cx="767190" cy="328765"/>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chemeClr val="tx1"/>
                </a:solidFill>
              </a:rPr>
              <a:t>Sep.</a:t>
            </a:r>
          </a:p>
        </p:txBody>
      </p:sp>
      <p:sp>
        <p:nvSpPr>
          <p:cNvPr id="49" name="Rektangel: afrundede hjørner 48">
            <a:extLst>
              <a:ext uri="{FF2B5EF4-FFF2-40B4-BE49-F238E27FC236}">
                <a16:creationId xmlns:a16="http://schemas.microsoft.com/office/drawing/2014/main" id="{4E8BCAAF-1467-B2B5-5F83-7D31A2215013}"/>
              </a:ext>
            </a:extLst>
          </p:cNvPr>
          <p:cNvSpPr/>
          <p:nvPr/>
        </p:nvSpPr>
        <p:spPr>
          <a:xfrm>
            <a:off x="11413015" y="5948133"/>
            <a:ext cx="767190" cy="328765"/>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chemeClr val="tx1"/>
                </a:solidFill>
              </a:rPr>
              <a:t>Nov.</a:t>
            </a:r>
          </a:p>
        </p:txBody>
      </p:sp>
      <p:sp>
        <p:nvSpPr>
          <p:cNvPr id="50" name="Rektangel: afrundede hjørner 49">
            <a:extLst>
              <a:ext uri="{FF2B5EF4-FFF2-40B4-BE49-F238E27FC236}">
                <a16:creationId xmlns:a16="http://schemas.microsoft.com/office/drawing/2014/main" id="{3B472CD3-84AC-87C5-CB95-7E2BF65F795D}"/>
              </a:ext>
            </a:extLst>
          </p:cNvPr>
          <p:cNvSpPr/>
          <p:nvPr/>
        </p:nvSpPr>
        <p:spPr>
          <a:xfrm>
            <a:off x="7811952" y="4994395"/>
            <a:ext cx="1683596" cy="655158"/>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dirty="0"/>
              <a:t>Dataindsamling II</a:t>
            </a:r>
          </a:p>
        </p:txBody>
      </p:sp>
      <p:cxnSp>
        <p:nvCxnSpPr>
          <p:cNvPr id="52" name="Lige forbindelse 51">
            <a:extLst>
              <a:ext uri="{FF2B5EF4-FFF2-40B4-BE49-F238E27FC236}">
                <a16:creationId xmlns:a16="http://schemas.microsoft.com/office/drawing/2014/main" id="{DD0F9334-6158-21B9-0C0A-2723722A18D7}"/>
              </a:ext>
            </a:extLst>
          </p:cNvPr>
          <p:cNvCxnSpPr/>
          <p:nvPr/>
        </p:nvCxnSpPr>
        <p:spPr>
          <a:xfrm>
            <a:off x="10659822" y="4474218"/>
            <a:ext cx="0" cy="1294545"/>
          </a:xfrm>
          <a:prstGeom prst="line">
            <a:avLst/>
          </a:prstGeom>
        </p:spPr>
        <p:style>
          <a:lnRef idx="1">
            <a:schemeClr val="accent1"/>
          </a:lnRef>
          <a:fillRef idx="0">
            <a:schemeClr val="accent1"/>
          </a:fillRef>
          <a:effectRef idx="0">
            <a:schemeClr val="accent1"/>
          </a:effectRef>
          <a:fontRef idx="minor">
            <a:schemeClr val="tx1"/>
          </a:fontRef>
        </p:style>
      </p:cxnSp>
      <p:sp>
        <p:nvSpPr>
          <p:cNvPr id="53" name="Rektangel: afrundede hjørner 52">
            <a:extLst>
              <a:ext uri="{FF2B5EF4-FFF2-40B4-BE49-F238E27FC236}">
                <a16:creationId xmlns:a16="http://schemas.microsoft.com/office/drawing/2014/main" id="{DE25D0F7-7690-D209-8806-1F3CB9AA619C}"/>
              </a:ext>
            </a:extLst>
          </p:cNvPr>
          <p:cNvSpPr/>
          <p:nvPr/>
        </p:nvSpPr>
        <p:spPr>
          <a:xfrm>
            <a:off x="10143531" y="3813537"/>
            <a:ext cx="1032581" cy="655158"/>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dirty="0"/>
              <a:t>Selskaber udkast primo okt.</a:t>
            </a:r>
          </a:p>
        </p:txBody>
      </p:sp>
      <p:sp>
        <p:nvSpPr>
          <p:cNvPr id="54" name="Rektangel: afrundede hjørner 53">
            <a:extLst>
              <a:ext uri="{FF2B5EF4-FFF2-40B4-BE49-F238E27FC236}">
                <a16:creationId xmlns:a16="http://schemas.microsoft.com/office/drawing/2014/main" id="{6F901848-0476-13BF-1635-AA25372578EF}"/>
              </a:ext>
            </a:extLst>
          </p:cNvPr>
          <p:cNvSpPr/>
          <p:nvPr/>
        </p:nvSpPr>
        <p:spPr>
          <a:xfrm>
            <a:off x="10963023" y="4568506"/>
            <a:ext cx="1164167" cy="562821"/>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err="1"/>
              <a:t>Rep</a:t>
            </a:r>
            <a:r>
              <a:rPr lang="da-DK" sz="1400" dirty="0"/>
              <a:t>. dialogmøde 20. nov.</a:t>
            </a:r>
          </a:p>
        </p:txBody>
      </p:sp>
      <p:cxnSp>
        <p:nvCxnSpPr>
          <p:cNvPr id="55" name="Lige forbindelse 54">
            <a:extLst>
              <a:ext uri="{FF2B5EF4-FFF2-40B4-BE49-F238E27FC236}">
                <a16:creationId xmlns:a16="http://schemas.microsoft.com/office/drawing/2014/main" id="{8AF66E95-D6E5-EF72-9AF3-689A32448338}"/>
              </a:ext>
            </a:extLst>
          </p:cNvPr>
          <p:cNvCxnSpPr>
            <a:cxnSpLocks/>
          </p:cNvCxnSpPr>
          <p:nvPr/>
        </p:nvCxnSpPr>
        <p:spPr>
          <a:xfrm>
            <a:off x="11748512" y="5201560"/>
            <a:ext cx="0" cy="56720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77090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0CD8DC-78F2-ED8A-9EB0-1B7FC06AC55B}"/>
              </a:ext>
            </a:extLst>
          </p:cNvPr>
          <p:cNvSpPr>
            <a:spLocks noGrp="1"/>
          </p:cNvSpPr>
          <p:nvPr>
            <p:ph type="title"/>
          </p:nvPr>
        </p:nvSpPr>
        <p:spPr>
          <a:xfrm>
            <a:off x="774405" y="711321"/>
            <a:ext cx="10515600" cy="1325563"/>
          </a:xfrm>
        </p:spPr>
        <p:txBody>
          <a:bodyPr/>
          <a:lstStyle/>
          <a:p>
            <a:r>
              <a:rPr lang="da-DK" dirty="0">
                <a:cs typeface="Calibri Light"/>
              </a:rPr>
              <a:t>Foreløbige plan for projektet</a:t>
            </a:r>
            <a:endParaRPr lang="da-DK" dirty="0"/>
          </a:p>
        </p:txBody>
      </p:sp>
      <p:cxnSp>
        <p:nvCxnSpPr>
          <p:cNvPr id="9" name="Lige pilforbindelse 8">
            <a:extLst>
              <a:ext uri="{FF2B5EF4-FFF2-40B4-BE49-F238E27FC236}">
                <a16:creationId xmlns:a16="http://schemas.microsoft.com/office/drawing/2014/main" id="{6929CE42-2C8F-399F-BFAE-6844ED8CFD5E}"/>
              </a:ext>
            </a:extLst>
          </p:cNvPr>
          <p:cNvCxnSpPr/>
          <p:nvPr/>
        </p:nvCxnSpPr>
        <p:spPr>
          <a:xfrm>
            <a:off x="1364974" y="3803374"/>
            <a:ext cx="9501809" cy="0"/>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1" name="Lige forbindelse 10">
            <a:extLst>
              <a:ext uri="{FF2B5EF4-FFF2-40B4-BE49-F238E27FC236}">
                <a16:creationId xmlns:a16="http://schemas.microsoft.com/office/drawing/2014/main" id="{6010B7A0-AF88-EE06-C091-A3ABF13F9AC1}"/>
              </a:ext>
            </a:extLst>
          </p:cNvPr>
          <p:cNvCxnSpPr/>
          <p:nvPr/>
        </p:nvCxnSpPr>
        <p:spPr>
          <a:xfrm>
            <a:off x="1780953" y="3524693"/>
            <a:ext cx="0" cy="563526"/>
          </a:xfrm>
          <a:prstGeom prst="line">
            <a:avLst/>
          </a:prstGeom>
          <a:ln w="19050"/>
        </p:spPr>
        <p:style>
          <a:lnRef idx="1">
            <a:schemeClr val="dk1"/>
          </a:lnRef>
          <a:fillRef idx="0">
            <a:schemeClr val="dk1"/>
          </a:fillRef>
          <a:effectRef idx="0">
            <a:schemeClr val="dk1"/>
          </a:effectRef>
          <a:fontRef idx="minor">
            <a:schemeClr val="tx1"/>
          </a:fontRef>
        </p:style>
      </p:cxnSp>
      <p:cxnSp>
        <p:nvCxnSpPr>
          <p:cNvPr id="12" name="Lige forbindelse 11">
            <a:extLst>
              <a:ext uri="{FF2B5EF4-FFF2-40B4-BE49-F238E27FC236}">
                <a16:creationId xmlns:a16="http://schemas.microsoft.com/office/drawing/2014/main" id="{A5B38683-A367-723F-4C50-B9C53B9EA45B}"/>
              </a:ext>
            </a:extLst>
          </p:cNvPr>
          <p:cNvCxnSpPr/>
          <p:nvPr/>
        </p:nvCxnSpPr>
        <p:spPr>
          <a:xfrm>
            <a:off x="2970027" y="3519839"/>
            <a:ext cx="0" cy="563526"/>
          </a:xfrm>
          <a:prstGeom prst="line">
            <a:avLst/>
          </a:prstGeom>
          <a:ln w="19050"/>
        </p:spPr>
        <p:style>
          <a:lnRef idx="1">
            <a:schemeClr val="dk1"/>
          </a:lnRef>
          <a:fillRef idx="0">
            <a:schemeClr val="dk1"/>
          </a:fillRef>
          <a:effectRef idx="0">
            <a:schemeClr val="dk1"/>
          </a:effectRef>
          <a:fontRef idx="minor">
            <a:schemeClr val="tx1"/>
          </a:fontRef>
        </p:style>
      </p:cxnSp>
      <p:cxnSp>
        <p:nvCxnSpPr>
          <p:cNvPr id="13" name="Lige forbindelse 12">
            <a:extLst>
              <a:ext uri="{FF2B5EF4-FFF2-40B4-BE49-F238E27FC236}">
                <a16:creationId xmlns:a16="http://schemas.microsoft.com/office/drawing/2014/main" id="{CEF7EE05-F36A-8E39-9E08-574232F85352}"/>
              </a:ext>
            </a:extLst>
          </p:cNvPr>
          <p:cNvCxnSpPr/>
          <p:nvPr/>
        </p:nvCxnSpPr>
        <p:spPr>
          <a:xfrm>
            <a:off x="4307958" y="3570767"/>
            <a:ext cx="0" cy="563526"/>
          </a:xfrm>
          <a:prstGeom prst="line">
            <a:avLst/>
          </a:prstGeom>
          <a:ln w="19050"/>
        </p:spPr>
        <p:style>
          <a:lnRef idx="1">
            <a:schemeClr val="dk1"/>
          </a:lnRef>
          <a:fillRef idx="0">
            <a:schemeClr val="dk1"/>
          </a:fillRef>
          <a:effectRef idx="0">
            <a:schemeClr val="dk1"/>
          </a:effectRef>
          <a:fontRef idx="minor">
            <a:schemeClr val="tx1"/>
          </a:fontRef>
        </p:style>
      </p:cxnSp>
      <p:cxnSp>
        <p:nvCxnSpPr>
          <p:cNvPr id="14" name="Lige forbindelse 13">
            <a:extLst>
              <a:ext uri="{FF2B5EF4-FFF2-40B4-BE49-F238E27FC236}">
                <a16:creationId xmlns:a16="http://schemas.microsoft.com/office/drawing/2014/main" id="{13CEC111-0540-282F-145D-2BE1DD190C78}"/>
              </a:ext>
            </a:extLst>
          </p:cNvPr>
          <p:cNvCxnSpPr/>
          <p:nvPr/>
        </p:nvCxnSpPr>
        <p:spPr>
          <a:xfrm>
            <a:off x="5537782" y="3570767"/>
            <a:ext cx="0" cy="563526"/>
          </a:xfrm>
          <a:prstGeom prst="line">
            <a:avLst/>
          </a:prstGeom>
          <a:ln w="19050"/>
        </p:spPr>
        <p:style>
          <a:lnRef idx="1">
            <a:schemeClr val="dk1"/>
          </a:lnRef>
          <a:fillRef idx="0">
            <a:schemeClr val="dk1"/>
          </a:fillRef>
          <a:effectRef idx="0">
            <a:schemeClr val="dk1"/>
          </a:effectRef>
          <a:fontRef idx="minor">
            <a:schemeClr val="tx1"/>
          </a:fontRef>
        </p:style>
      </p:cxnSp>
      <p:cxnSp>
        <p:nvCxnSpPr>
          <p:cNvPr id="15" name="Lige forbindelse 14">
            <a:extLst>
              <a:ext uri="{FF2B5EF4-FFF2-40B4-BE49-F238E27FC236}">
                <a16:creationId xmlns:a16="http://schemas.microsoft.com/office/drawing/2014/main" id="{7D14B501-2DE9-8393-8DB3-D7EA27AE64A6}"/>
              </a:ext>
            </a:extLst>
          </p:cNvPr>
          <p:cNvCxnSpPr/>
          <p:nvPr/>
        </p:nvCxnSpPr>
        <p:spPr>
          <a:xfrm>
            <a:off x="6947031" y="3570767"/>
            <a:ext cx="0" cy="563526"/>
          </a:xfrm>
          <a:prstGeom prst="line">
            <a:avLst/>
          </a:prstGeom>
          <a:ln w="19050"/>
        </p:spPr>
        <p:style>
          <a:lnRef idx="1">
            <a:schemeClr val="dk1"/>
          </a:lnRef>
          <a:fillRef idx="0">
            <a:schemeClr val="dk1"/>
          </a:fillRef>
          <a:effectRef idx="0">
            <a:schemeClr val="dk1"/>
          </a:effectRef>
          <a:fontRef idx="minor">
            <a:schemeClr val="tx1"/>
          </a:fontRef>
        </p:style>
      </p:cxnSp>
      <p:cxnSp>
        <p:nvCxnSpPr>
          <p:cNvPr id="16" name="Lige forbindelse 15">
            <a:extLst>
              <a:ext uri="{FF2B5EF4-FFF2-40B4-BE49-F238E27FC236}">
                <a16:creationId xmlns:a16="http://schemas.microsoft.com/office/drawing/2014/main" id="{9C231243-FB07-5487-623F-C052FA70956E}"/>
              </a:ext>
            </a:extLst>
          </p:cNvPr>
          <p:cNvCxnSpPr/>
          <p:nvPr/>
        </p:nvCxnSpPr>
        <p:spPr>
          <a:xfrm>
            <a:off x="9987507" y="3570767"/>
            <a:ext cx="0" cy="563526"/>
          </a:xfrm>
          <a:prstGeom prst="line">
            <a:avLst/>
          </a:prstGeom>
          <a:ln w="19050"/>
        </p:spPr>
        <p:style>
          <a:lnRef idx="1">
            <a:schemeClr val="dk1"/>
          </a:lnRef>
          <a:fillRef idx="0">
            <a:schemeClr val="dk1"/>
          </a:fillRef>
          <a:effectRef idx="0">
            <a:schemeClr val="dk1"/>
          </a:effectRef>
          <a:fontRef idx="minor">
            <a:schemeClr val="tx1"/>
          </a:fontRef>
        </p:style>
      </p:cxnSp>
      <p:sp>
        <p:nvSpPr>
          <p:cNvPr id="17" name="Tekstfelt 16">
            <a:extLst>
              <a:ext uri="{FF2B5EF4-FFF2-40B4-BE49-F238E27FC236}">
                <a16:creationId xmlns:a16="http://schemas.microsoft.com/office/drawing/2014/main" id="{2567379C-E8FB-2918-C28A-EF34FFA13DFA}"/>
              </a:ext>
            </a:extLst>
          </p:cNvPr>
          <p:cNvSpPr txBox="1"/>
          <p:nvPr/>
        </p:nvSpPr>
        <p:spPr>
          <a:xfrm>
            <a:off x="1127052" y="3041727"/>
            <a:ext cx="1307801" cy="41549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da-DK" sz="1050" b="1" dirty="0"/>
              <a:t>Projekt organisering fastlagt</a:t>
            </a:r>
          </a:p>
        </p:txBody>
      </p:sp>
      <p:sp>
        <p:nvSpPr>
          <p:cNvPr id="18" name="Tekstfelt 17">
            <a:extLst>
              <a:ext uri="{FF2B5EF4-FFF2-40B4-BE49-F238E27FC236}">
                <a16:creationId xmlns:a16="http://schemas.microsoft.com/office/drawing/2014/main" id="{4282990C-FD6A-A417-3622-81946D182F17}"/>
              </a:ext>
            </a:extLst>
          </p:cNvPr>
          <p:cNvSpPr txBox="1"/>
          <p:nvPr/>
        </p:nvSpPr>
        <p:spPr>
          <a:xfrm>
            <a:off x="2231953" y="4162163"/>
            <a:ext cx="1307801" cy="73866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da-DK" sz="1050" b="1" dirty="0"/>
              <a:t>Videns indsamling 1</a:t>
            </a:r>
          </a:p>
          <a:p>
            <a:pPr algn="ctr"/>
            <a:r>
              <a:rPr lang="da-DK" sz="1050" dirty="0"/>
              <a:t>Hvad ligger der af eksisterende viden i sekretariatet</a:t>
            </a:r>
          </a:p>
        </p:txBody>
      </p:sp>
      <p:sp>
        <p:nvSpPr>
          <p:cNvPr id="20" name="Tekstfelt 19">
            <a:extLst>
              <a:ext uri="{FF2B5EF4-FFF2-40B4-BE49-F238E27FC236}">
                <a16:creationId xmlns:a16="http://schemas.microsoft.com/office/drawing/2014/main" id="{815CAE38-183B-5773-9018-8ACC1A73F04E}"/>
              </a:ext>
            </a:extLst>
          </p:cNvPr>
          <p:cNvSpPr txBox="1"/>
          <p:nvPr/>
        </p:nvSpPr>
        <p:spPr>
          <a:xfrm>
            <a:off x="3669996" y="4170931"/>
            <a:ext cx="1213886" cy="73866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da-DK" sz="1050" b="1" dirty="0"/>
              <a:t>Videns indsamling 2</a:t>
            </a:r>
          </a:p>
          <a:p>
            <a:pPr algn="ctr"/>
            <a:r>
              <a:rPr lang="da-DK" sz="1050" dirty="0"/>
              <a:t>Input fra FS, UC, SDU</a:t>
            </a:r>
          </a:p>
        </p:txBody>
      </p:sp>
      <p:sp>
        <p:nvSpPr>
          <p:cNvPr id="21" name="Tekstfelt 20">
            <a:extLst>
              <a:ext uri="{FF2B5EF4-FFF2-40B4-BE49-F238E27FC236}">
                <a16:creationId xmlns:a16="http://schemas.microsoft.com/office/drawing/2014/main" id="{DEC2411B-7C7C-4333-4024-29685A22308B}"/>
              </a:ext>
            </a:extLst>
          </p:cNvPr>
          <p:cNvSpPr txBox="1"/>
          <p:nvPr/>
        </p:nvSpPr>
        <p:spPr>
          <a:xfrm>
            <a:off x="5014124" y="4162163"/>
            <a:ext cx="1177559" cy="90024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da-DK" sz="1050" b="1" dirty="0"/>
              <a:t>Videns indsamling 3</a:t>
            </a:r>
          </a:p>
          <a:p>
            <a:pPr algn="ctr"/>
            <a:r>
              <a:rPr lang="da-DK" sz="1050" dirty="0"/>
              <a:t>Input fra TR (region, kommune &amp; stat)</a:t>
            </a:r>
          </a:p>
        </p:txBody>
      </p:sp>
      <p:sp>
        <p:nvSpPr>
          <p:cNvPr id="22" name="Tekstfelt 21">
            <a:extLst>
              <a:ext uri="{FF2B5EF4-FFF2-40B4-BE49-F238E27FC236}">
                <a16:creationId xmlns:a16="http://schemas.microsoft.com/office/drawing/2014/main" id="{D21F13C3-DF37-0A6D-31E9-FEB8FF5329F3}"/>
              </a:ext>
            </a:extLst>
          </p:cNvPr>
          <p:cNvSpPr txBox="1"/>
          <p:nvPr/>
        </p:nvSpPr>
        <p:spPr>
          <a:xfrm>
            <a:off x="6358252" y="4170931"/>
            <a:ext cx="1177559" cy="891893"/>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da-DK" sz="1050" b="1" dirty="0"/>
              <a:t>Videns indsamling 4</a:t>
            </a:r>
          </a:p>
          <a:p>
            <a:pPr algn="ctr"/>
            <a:r>
              <a:rPr lang="da-DK" sz="1050" dirty="0"/>
              <a:t>Supplerende </a:t>
            </a:r>
            <a:r>
              <a:rPr lang="da-DK" sz="1050" dirty="0" err="1"/>
              <a:t>surveys</a:t>
            </a:r>
            <a:r>
              <a:rPr lang="da-DK" sz="1050" dirty="0"/>
              <a:t> /fokusgruppe</a:t>
            </a:r>
          </a:p>
        </p:txBody>
      </p:sp>
      <p:sp>
        <p:nvSpPr>
          <p:cNvPr id="24" name="Tekstfelt 23">
            <a:extLst>
              <a:ext uri="{FF2B5EF4-FFF2-40B4-BE49-F238E27FC236}">
                <a16:creationId xmlns:a16="http://schemas.microsoft.com/office/drawing/2014/main" id="{7D66622B-7A4B-390C-0C68-6C61D95E5C85}"/>
              </a:ext>
            </a:extLst>
          </p:cNvPr>
          <p:cNvSpPr txBox="1"/>
          <p:nvPr/>
        </p:nvSpPr>
        <p:spPr>
          <a:xfrm>
            <a:off x="9388539" y="3122415"/>
            <a:ext cx="1197935" cy="41549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da-DK" sz="1050" b="1" dirty="0"/>
              <a:t>Afrapportering til HB</a:t>
            </a:r>
            <a:endParaRPr lang="da-DK" sz="1050" dirty="0"/>
          </a:p>
        </p:txBody>
      </p:sp>
      <p:sp>
        <p:nvSpPr>
          <p:cNvPr id="25" name="Tekstfelt 24">
            <a:extLst>
              <a:ext uri="{FF2B5EF4-FFF2-40B4-BE49-F238E27FC236}">
                <a16:creationId xmlns:a16="http://schemas.microsoft.com/office/drawing/2014/main" id="{514FF987-1270-3BFC-BD50-D1761048059A}"/>
              </a:ext>
            </a:extLst>
          </p:cNvPr>
          <p:cNvSpPr txBox="1"/>
          <p:nvPr/>
        </p:nvSpPr>
        <p:spPr>
          <a:xfrm>
            <a:off x="7843277" y="3194127"/>
            <a:ext cx="1307801" cy="25391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da-DK" sz="1050" b="1" dirty="0"/>
              <a:t>Analyse</a:t>
            </a:r>
            <a:endParaRPr lang="da-DK" sz="1050" dirty="0"/>
          </a:p>
        </p:txBody>
      </p:sp>
      <p:cxnSp>
        <p:nvCxnSpPr>
          <p:cNvPr id="26" name="Lige forbindelse 25">
            <a:extLst>
              <a:ext uri="{FF2B5EF4-FFF2-40B4-BE49-F238E27FC236}">
                <a16:creationId xmlns:a16="http://schemas.microsoft.com/office/drawing/2014/main" id="{DD10D90F-B652-2B89-F094-B9B65B53FEFC}"/>
              </a:ext>
            </a:extLst>
          </p:cNvPr>
          <p:cNvCxnSpPr/>
          <p:nvPr/>
        </p:nvCxnSpPr>
        <p:spPr>
          <a:xfrm>
            <a:off x="8532610" y="3519839"/>
            <a:ext cx="0" cy="563526"/>
          </a:xfrm>
          <a:prstGeom prst="line">
            <a:avLst/>
          </a:prstGeom>
          <a:ln w="19050"/>
        </p:spPr>
        <p:style>
          <a:lnRef idx="1">
            <a:schemeClr val="dk1"/>
          </a:lnRef>
          <a:fillRef idx="0">
            <a:schemeClr val="dk1"/>
          </a:fillRef>
          <a:effectRef idx="0">
            <a:schemeClr val="dk1"/>
          </a:effectRef>
          <a:fontRef idx="minor">
            <a:schemeClr val="tx1"/>
          </a:fontRef>
        </p:style>
      </p:cxnSp>
      <p:sp>
        <p:nvSpPr>
          <p:cNvPr id="27" name="Højre klammeparentes 26">
            <a:extLst>
              <a:ext uri="{FF2B5EF4-FFF2-40B4-BE49-F238E27FC236}">
                <a16:creationId xmlns:a16="http://schemas.microsoft.com/office/drawing/2014/main" id="{425B4C68-5ED9-6180-AF52-08CF9B7BC6B4}"/>
              </a:ext>
            </a:extLst>
          </p:cNvPr>
          <p:cNvSpPr/>
          <p:nvPr/>
        </p:nvSpPr>
        <p:spPr>
          <a:xfrm rot="5400000">
            <a:off x="4825403" y="2678677"/>
            <a:ext cx="281763" cy="5328675"/>
          </a:xfrm>
          <a:prstGeom prst="rightBrace">
            <a:avLst/>
          </a:prstGeom>
          <a:noFill/>
          <a:ln w="12700">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da-DK"/>
          </a:p>
        </p:txBody>
      </p:sp>
      <p:sp>
        <p:nvSpPr>
          <p:cNvPr id="28" name="Tekstfelt 27">
            <a:extLst>
              <a:ext uri="{FF2B5EF4-FFF2-40B4-BE49-F238E27FC236}">
                <a16:creationId xmlns:a16="http://schemas.microsoft.com/office/drawing/2014/main" id="{B7891E5A-D4E7-8277-2F91-836303CA2DBD}"/>
              </a:ext>
            </a:extLst>
          </p:cNvPr>
          <p:cNvSpPr txBox="1"/>
          <p:nvPr/>
        </p:nvSpPr>
        <p:spPr>
          <a:xfrm>
            <a:off x="2666987" y="5643841"/>
            <a:ext cx="4694274" cy="646331"/>
          </a:xfrm>
          <a:prstGeom prst="rect">
            <a:avLst/>
          </a:prstGeom>
          <a:noFill/>
        </p:spPr>
        <p:txBody>
          <a:bodyPr wrap="square" rtlCol="0">
            <a:spAutoFit/>
          </a:bodyPr>
          <a:lstStyle/>
          <a:p>
            <a:r>
              <a:rPr lang="da-DK" dirty="0"/>
              <a:t>Overlap til repræsentantskabsforslag Politik for Livslang Læring (MP)</a:t>
            </a:r>
          </a:p>
        </p:txBody>
      </p:sp>
      <p:sp>
        <p:nvSpPr>
          <p:cNvPr id="29" name="Tekstfelt 28">
            <a:extLst>
              <a:ext uri="{FF2B5EF4-FFF2-40B4-BE49-F238E27FC236}">
                <a16:creationId xmlns:a16="http://schemas.microsoft.com/office/drawing/2014/main" id="{0F09DA19-BAE6-B275-7F33-B86E6B0793EE}"/>
              </a:ext>
            </a:extLst>
          </p:cNvPr>
          <p:cNvSpPr txBox="1"/>
          <p:nvPr/>
        </p:nvSpPr>
        <p:spPr>
          <a:xfrm>
            <a:off x="9623342" y="4203569"/>
            <a:ext cx="743404" cy="253916"/>
          </a:xfrm>
          <a:prstGeom prst="rect">
            <a:avLst/>
          </a:prstGeom>
          <a:noFill/>
        </p:spPr>
        <p:txBody>
          <a:bodyPr wrap="square" rtlCol="0">
            <a:spAutoFit/>
          </a:bodyPr>
          <a:lstStyle/>
          <a:p>
            <a:r>
              <a:rPr lang="da-DK" sz="1050" dirty="0">
                <a:solidFill>
                  <a:srgbClr val="FF0000"/>
                </a:solidFill>
              </a:rPr>
              <a:t>August 23</a:t>
            </a:r>
          </a:p>
        </p:txBody>
      </p:sp>
      <p:sp>
        <p:nvSpPr>
          <p:cNvPr id="30" name="Tekstfelt 29">
            <a:extLst>
              <a:ext uri="{FF2B5EF4-FFF2-40B4-BE49-F238E27FC236}">
                <a16:creationId xmlns:a16="http://schemas.microsoft.com/office/drawing/2014/main" id="{019084D1-430F-78E1-BB03-E394D114B90D}"/>
              </a:ext>
            </a:extLst>
          </p:cNvPr>
          <p:cNvSpPr txBox="1"/>
          <p:nvPr/>
        </p:nvSpPr>
        <p:spPr>
          <a:xfrm>
            <a:off x="1410156" y="4203569"/>
            <a:ext cx="716347" cy="253916"/>
          </a:xfrm>
          <a:prstGeom prst="rect">
            <a:avLst/>
          </a:prstGeom>
          <a:noFill/>
        </p:spPr>
        <p:txBody>
          <a:bodyPr wrap="square" rtlCol="0">
            <a:spAutoFit/>
          </a:bodyPr>
          <a:lstStyle/>
          <a:p>
            <a:r>
              <a:rPr lang="da-DK" sz="1050" dirty="0">
                <a:solidFill>
                  <a:srgbClr val="FF0000"/>
                </a:solidFill>
              </a:rPr>
              <a:t>Marts 23</a:t>
            </a:r>
          </a:p>
        </p:txBody>
      </p:sp>
    </p:spTree>
    <p:extLst>
      <p:ext uri="{BB962C8B-B14F-4D97-AF65-F5344CB8AC3E}">
        <p14:creationId xmlns:p14="http://schemas.microsoft.com/office/powerpoint/2010/main" val="532062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759DBC71-1BE3-48C8-9EEA-475B8496FE64}"/>
              </a:ext>
            </a:extLst>
          </p:cNvPr>
          <p:cNvSpPr txBox="1"/>
          <p:nvPr/>
        </p:nvSpPr>
        <p:spPr>
          <a:xfrm>
            <a:off x="2181423" y="4874681"/>
            <a:ext cx="9297152" cy="1696555"/>
          </a:xfrm>
          <a:prstGeom prst="rect">
            <a:avLst/>
          </a:prstGeom>
          <a:solidFill>
            <a:schemeClr val="accent1">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nSpc>
                <a:spcPct val="107000"/>
              </a:lnSpc>
              <a:spcAft>
                <a:spcPts val="800"/>
              </a:spcAft>
            </a:pPr>
            <a:r>
              <a:rPr lang="da-DK" dirty="0">
                <a:solidFill>
                  <a:schemeClr val="tx1"/>
                </a:solidFill>
                <a:latin typeface="Calibri" panose="020F0502020204030204" pitchFamily="34" charset="0"/>
                <a:ea typeface="Calibri" panose="020F0502020204030204" pitchFamily="34" charset="0"/>
                <a:cs typeface="Times New Roman" panose="02020603050405020304" pitchFamily="18" charset="0"/>
              </a:rPr>
              <a:t>Formål, faglige selskaber og DSF 2012:</a:t>
            </a:r>
            <a:endParaRPr lang="da-DK" dirty="0">
              <a:solidFill>
                <a:schemeClr val="tx1"/>
              </a:solidFill>
              <a:latin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a-DK" dirty="0">
                <a:solidFill>
                  <a:schemeClr val="tx1"/>
                </a:solidFill>
                <a:latin typeface="Calibri" panose="020F0502020204030204" pitchFamily="34" charset="0"/>
                <a:cs typeface="Times New Roman" panose="02020603050405020304" pitchFamily="18" charset="0"/>
              </a:rPr>
              <a:t>fremme og styrke de faglige miljøer i fysioterapien</a:t>
            </a:r>
          </a:p>
          <a:p>
            <a:pPr marL="342900" lvl="0" indent="-342900">
              <a:lnSpc>
                <a:spcPct val="107000"/>
              </a:lnSpc>
              <a:buFont typeface="Symbol" panose="05050102010706020507" pitchFamily="18" charset="2"/>
              <a:buChar char=""/>
            </a:pPr>
            <a:r>
              <a:rPr lang="da-DK" dirty="0">
                <a:solidFill>
                  <a:schemeClr val="tx1"/>
                </a:solidFill>
                <a:latin typeface="Calibri" panose="020F0502020204030204" pitchFamily="34" charset="0"/>
                <a:cs typeface="Times New Roman" panose="02020603050405020304" pitchFamily="18" charset="0"/>
              </a:rPr>
              <a:t>styrke den specialiserede og evidensbaserede fysioterapi i Danmark</a:t>
            </a:r>
          </a:p>
          <a:p>
            <a:pPr marL="342900" lvl="0" indent="-342900">
              <a:lnSpc>
                <a:spcPct val="107000"/>
              </a:lnSpc>
              <a:buFont typeface="Symbol" panose="05050102010706020507" pitchFamily="18" charset="2"/>
              <a:buChar char=""/>
            </a:pPr>
            <a:r>
              <a:rPr lang="da-DK" dirty="0">
                <a:solidFill>
                  <a:schemeClr val="tx1"/>
                </a:solidFill>
                <a:latin typeface="Calibri" panose="020F0502020204030204" pitchFamily="34" charset="0"/>
                <a:cs typeface="Times New Roman" panose="02020603050405020304" pitchFamily="18" charset="0"/>
              </a:rPr>
              <a:t>øge kendskabet til de faglige miljøer hos foreningens medlemmer</a:t>
            </a:r>
          </a:p>
          <a:p>
            <a:pPr lvl="0">
              <a:lnSpc>
                <a:spcPct val="107000"/>
              </a:lnSpc>
            </a:pPr>
            <a:endParaRPr lang="da-DK" dirty="0">
              <a:solidFill>
                <a:schemeClr val="tx1"/>
              </a:solidFill>
              <a:latin typeface="Calibri" panose="020F0502020204030204" pitchFamily="34" charset="0"/>
              <a:cs typeface="Times New Roman" panose="02020603050405020304" pitchFamily="18" charset="0"/>
            </a:endParaRPr>
          </a:p>
        </p:txBody>
      </p:sp>
      <p:cxnSp>
        <p:nvCxnSpPr>
          <p:cNvPr id="7" name="Lige pilforbindelse 6">
            <a:extLst>
              <a:ext uri="{FF2B5EF4-FFF2-40B4-BE49-F238E27FC236}">
                <a16:creationId xmlns:a16="http://schemas.microsoft.com/office/drawing/2014/main" id="{A990DEB7-D993-4F57-8F83-86012A42538B}"/>
              </a:ext>
            </a:extLst>
          </p:cNvPr>
          <p:cNvCxnSpPr/>
          <p:nvPr/>
        </p:nvCxnSpPr>
        <p:spPr>
          <a:xfrm flipV="1">
            <a:off x="838200" y="2682960"/>
            <a:ext cx="0" cy="2613727"/>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8" name="Tekstfelt 7">
            <a:extLst>
              <a:ext uri="{FF2B5EF4-FFF2-40B4-BE49-F238E27FC236}">
                <a16:creationId xmlns:a16="http://schemas.microsoft.com/office/drawing/2014/main" id="{FACDDF82-3545-4759-B611-E03D7884F1D4}"/>
              </a:ext>
            </a:extLst>
          </p:cNvPr>
          <p:cNvSpPr txBox="1"/>
          <p:nvPr/>
        </p:nvSpPr>
        <p:spPr>
          <a:xfrm>
            <a:off x="306666" y="2429039"/>
            <a:ext cx="267015" cy="3139321"/>
          </a:xfrm>
          <a:prstGeom prst="rect">
            <a:avLst/>
          </a:prstGeom>
          <a:noFill/>
        </p:spPr>
        <p:txBody>
          <a:bodyPr wrap="square" rtlCol="0">
            <a:spAutoFit/>
          </a:bodyPr>
          <a:lstStyle/>
          <a:p>
            <a:r>
              <a:rPr lang="da-DK" dirty="0"/>
              <a:t>Servicetjek</a:t>
            </a:r>
          </a:p>
        </p:txBody>
      </p:sp>
      <p:sp>
        <p:nvSpPr>
          <p:cNvPr id="13" name="Rektangel 12">
            <a:extLst>
              <a:ext uri="{FF2B5EF4-FFF2-40B4-BE49-F238E27FC236}">
                <a16:creationId xmlns:a16="http://schemas.microsoft.com/office/drawing/2014/main" id="{48A25A00-C1CB-43FF-880F-74754649FEB5}"/>
              </a:ext>
            </a:extLst>
          </p:cNvPr>
          <p:cNvSpPr/>
          <p:nvPr/>
        </p:nvSpPr>
        <p:spPr>
          <a:xfrm>
            <a:off x="2181422" y="1770708"/>
            <a:ext cx="2614149" cy="2339102"/>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a:spAutoFit/>
          </a:bodyPr>
          <a:lstStyle/>
          <a:p>
            <a:r>
              <a:rPr lang="da-DK" sz="1600" dirty="0">
                <a:latin typeface="Calibri" panose="020F0502020204030204" pitchFamily="34" charset="0"/>
                <a:cs typeface="Times New Roman" panose="02020603050405020304" pitchFamily="18" charset="0"/>
              </a:rPr>
              <a:t>Formål 1</a:t>
            </a:r>
          </a:p>
          <a:p>
            <a:r>
              <a:rPr lang="da-DK" sz="1600" dirty="0">
                <a:latin typeface="Calibri" panose="020F0502020204030204" pitchFamily="34" charset="0"/>
                <a:cs typeface="Times New Roman" panose="02020603050405020304" pitchFamily="18" charset="0"/>
              </a:rPr>
              <a:t>Afklare foreningens ambitioner, udfordringer og muligheder ift. at udnytte at Danske Fysioterapeuter også er en professionsforening </a:t>
            </a:r>
          </a:p>
          <a:p>
            <a:r>
              <a:rPr lang="da-DK" sz="1600" dirty="0">
                <a:latin typeface="Calibri" panose="020F0502020204030204" pitchFamily="34" charset="0"/>
                <a:cs typeface="Times New Roman" panose="02020603050405020304" pitchFamily="18" charset="0"/>
              </a:rPr>
              <a:t>(Vi har faglighed til fælles) </a:t>
            </a:r>
            <a:r>
              <a:rPr lang="da-DK" sz="1800" b="0" i="0" u="none" strike="noStrike" baseline="0" dirty="0">
                <a:solidFill>
                  <a:srgbClr val="000000"/>
                </a:solidFill>
                <a:latin typeface="Arial" panose="020B0604020202020204" pitchFamily="34" charset="0"/>
              </a:rPr>
              <a:t>	</a:t>
            </a:r>
          </a:p>
          <a:p>
            <a:endParaRPr lang="da-DK" sz="1600" dirty="0"/>
          </a:p>
        </p:txBody>
      </p:sp>
      <p:sp>
        <p:nvSpPr>
          <p:cNvPr id="15" name="Rektangel 14">
            <a:extLst>
              <a:ext uri="{FF2B5EF4-FFF2-40B4-BE49-F238E27FC236}">
                <a16:creationId xmlns:a16="http://schemas.microsoft.com/office/drawing/2014/main" id="{FE4F2A2F-BB14-4B06-906F-3312EF05BF82}"/>
              </a:ext>
            </a:extLst>
          </p:cNvPr>
          <p:cNvSpPr/>
          <p:nvPr/>
        </p:nvSpPr>
        <p:spPr>
          <a:xfrm>
            <a:off x="5161928" y="1758816"/>
            <a:ext cx="6191872" cy="2308324"/>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a:spAutoFit/>
          </a:bodyPr>
          <a:lstStyle/>
          <a:p>
            <a:r>
              <a:rPr lang="da-DK" sz="1600" dirty="0">
                <a:latin typeface="Calibri" panose="020F0502020204030204" pitchFamily="34" charset="0"/>
                <a:cs typeface="Times New Roman" panose="02020603050405020304" pitchFamily="18" charset="0"/>
              </a:rPr>
              <a:t>Formål 2 </a:t>
            </a:r>
          </a:p>
          <a:p>
            <a:r>
              <a:rPr lang="da-DK" sz="1600" dirty="0">
                <a:latin typeface="Calibri" panose="020F0502020204030204" pitchFamily="34" charset="0"/>
                <a:cs typeface="Times New Roman" panose="02020603050405020304" pitchFamily="18" charset="0"/>
              </a:rPr>
              <a:t>Fremtidssikre selskabernes virke i foreningen:</a:t>
            </a:r>
          </a:p>
          <a:p>
            <a:r>
              <a:rPr lang="da-DK" sz="1600" dirty="0">
                <a:latin typeface="Calibri" panose="020F0502020204030204" pitchFamily="34" charset="0"/>
                <a:cs typeface="Times New Roman" panose="02020603050405020304" pitchFamily="18" charset="0"/>
              </a:rPr>
              <a:t>Revision af det såkaldte ”2012-grundlag”. </a:t>
            </a:r>
          </a:p>
          <a:p>
            <a:r>
              <a:rPr lang="da-DK" sz="1600" dirty="0">
                <a:latin typeface="Calibri" panose="020F0502020204030204" pitchFamily="34" charset="0"/>
                <a:cs typeface="Times New Roman" panose="02020603050405020304" pitchFamily="18" charset="0"/>
              </a:rPr>
              <a:t>Projektet skal bl.a. afdække, hvad der fungerer godt, hvad der kan forbedres, hvad der skal konstruere et fagligt selskab, hvilken faglig og organisatorisk struktur, der bedst understøtter Danske Fysioterapeuters faglige ambition og de politiske opgaver, Danske Fysioterapeuter samlet ønsker at prioritere </a:t>
            </a:r>
          </a:p>
          <a:p>
            <a:endParaRPr lang="da-DK" sz="1600" dirty="0">
              <a:latin typeface="Calibri" panose="020F0502020204030204" pitchFamily="34" charset="0"/>
              <a:cs typeface="Times New Roman" panose="02020603050405020304" pitchFamily="18" charset="0"/>
            </a:endParaRPr>
          </a:p>
        </p:txBody>
      </p:sp>
      <p:cxnSp>
        <p:nvCxnSpPr>
          <p:cNvPr id="2" name="Lige forbindelse 1">
            <a:extLst>
              <a:ext uri="{FF2B5EF4-FFF2-40B4-BE49-F238E27FC236}">
                <a16:creationId xmlns:a16="http://schemas.microsoft.com/office/drawing/2014/main" id="{5F2F47EE-36A3-0EB6-3F69-59201B899503}"/>
              </a:ext>
            </a:extLst>
          </p:cNvPr>
          <p:cNvCxnSpPr>
            <a:cxnSpLocks/>
          </p:cNvCxnSpPr>
          <p:nvPr/>
        </p:nvCxnSpPr>
        <p:spPr>
          <a:xfrm>
            <a:off x="1177365" y="4599059"/>
            <a:ext cx="10768618"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6" name="Rektangel 5">
            <a:extLst>
              <a:ext uri="{FF2B5EF4-FFF2-40B4-BE49-F238E27FC236}">
                <a16:creationId xmlns:a16="http://schemas.microsoft.com/office/drawing/2014/main" id="{D4D93987-5035-858F-279E-A15940619290}"/>
              </a:ext>
            </a:extLst>
          </p:cNvPr>
          <p:cNvSpPr/>
          <p:nvPr/>
        </p:nvSpPr>
        <p:spPr>
          <a:xfrm>
            <a:off x="2181422" y="639316"/>
            <a:ext cx="9229917" cy="615553"/>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a:spAutoFit/>
          </a:bodyPr>
          <a:lstStyle/>
          <a:p>
            <a:r>
              <a:rPr lang="da-DK" sz="1600" b="1" dirty="0">
                <a:ea typeface="Times New Roman" panose="02020603050405020304" pitchFamily="18" charset="0"/>
              </a:rPr>
              <a:t>Formål: Servicetjekket skal ruste foreningen til fremtiden og er en proces, der består af to formål:</a:t>
            </a:r>
            <a:r>
              <a:rPr lang="da-DK" sz="1800" b="0" i="0" u="none" strike="noStrike" baseline="0" dirty="0">
                <a:solidFill>
                  <a:srgbClr val="000000"/>
                </a:solidFill>
                <a:latin typeface="Arial" panose="020B0604020202020204" pitchFamily="34" charset="0"/>
              </a:rPr>
              <a:t>	</a:t>
            </a:r>
          </a:p>
          <a:p>
            <a:endParaRPr lang="da-DK" sz="1600" dirty="0"/>
          </a:p>
        </p:txBody>
      </p:sp>
    </p:spTree>
    <p:extLst>
      <p:ext uri="{BB962C8B-B14F-4D97-AF65-F5344CB8AC3E}">
        <p14:creationId xmlns:p14="http://schemas.microsoft.com/office/powerpoint/2010/main" val="27432331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17E911-875F-4DE5-8699-99D9F1805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F0D7E57-1860-46B3-C2DD-DAC3F8310835}"/>
              </a:ext>
            </a:extLst>
          </p:cNvPr>
          <p:cNvSpPr>
            <a:spLocks noGrp="1"/>
          </p:cNvSpPr>
          <p:nvPr>
            <p:ph type="title"/>
          </p:nvPr>
        </p:nvSpPr>
        <p:spPr>
          <a:xfrm>
            <a:off x="466722" y="586855"/>
            <a:ext cx="3201366" cy="3387497"/>
          </a:xfrm>
        </p:spPr>
        <p:txBody>
          <a:bodyPr anchor="b">
            <a:normAutofit/>
          </a:bodyPr>
          <a:lstStyle/>
          <a:p>
            <a:pPr algn="r"/>
            <a:r>
              <a:rPr lang="da-DK" sz="4000" dirty="0">
                <a:solidFill>
                  <a:srgbClr val="FFFFFF"/>
                </a:solidFill>
              </a:rPr>
              <a:t>Centrale nedslag fra dialogmødet</a:t>
            </a:r>
          </a:p>
        </p:txBody>
      </p:sp>
      <p:sp>
        <p:nvSpPr>
          <p:cNvPr id="3" name="Pladsholder til indhold 2">
            <a:extLst>
              <a:ext uri="{FF2B5EF4-FFF2-40B4-BE49-F238E27FC236}">
                <a16:creationId xmlns:a16="http://schemas.microsoft.com/office/drawing/2014/main" id="{5D604FCC-6D61-0E58-E51A-64470513F0DB}"/>
              </a:ext>
            </a:extLst>
          </p:cNvPr>
          <p:cNvSpPr>
            <a:spLocks noGrp="1"/>
          </p:cNvSpPr>
          <p:nvPr>
            <p:ph idx="1"/>
          </p:nvPr>
        </p:nvSpPr>
        <p:spPr>
          <a:xfrm>
            <a:off x="4264301" y="666114"/>
            <a:ext cx="3025303" cy="5546047"/>
          </a:xfrm>
        </p:spPr>
        <p:txBody>
          <a:bodyPr anchor="ctr">
            <a:normAutofit/>
          </a:bodyPr>
          <a:lstStyle/>
          <a:p>
            <a:pPr lvl="0"/>
            <a:r>
              <a:rPr lang="da-DK" sz="2200" dirty="0"/>
              <a:t>God og konstruktiv stemning blandt deltagerne</a:t>
            </a:r>
            <a:endParaRPr lang="en-US" sz="2200" dirty="0"/>
          </a:p>
          <a:p>
            <a:pPr lvl="0"/>
            <a:r>
              <a:rPr lang="da-DK" sz="2200" dirty="0"/>
              <a:t>Alle med på projektets formål og proces (on the same page)</a:t>
            </a:r>
            <a:endParaRPr lang="en-US" sz="2200" dirty="0"/>
          </a:p>
          <a:p>
            <a:pPr lvl="0"/>
            <a:r>
              <a:rPr lang="da-DK" sz="2200" dirty="0"/>
              <a:t>Inspiration ude fra med to forskellige vinkler på organisering af faglige selskaber</a:t>
            </a:r>
            <a:endParaRPr lang="en-US" sz="2200" dirty="0"/>
          </a:p>
          <a:p>
            <a:pPr lvl="0"/>
            <a:r>
              <a:rPr lang="da-DK" sz="2200" dirty="0"/>
              <a:t>Input på fire spørgsmål om selskabernes formål og roller i foreningen</a:t>
            </a:r>
            <a:endParaRPr lang="en-US" sz="2200" dirty="0"/>
          </a:p>
          <a:p>
            <a:endParaRPr lang="da-DK" sz="2000" dirty="0"/>
          </a:p>
        </p:txBody>
      </p:sp>
      <p:pic>
        <p:nvPicPr>
          <p:cNvPr id="4" name="Pladsholder til indhold 3" descr="Et billede, der indeholder tekst, indendørs, elektronik, computer&#10;&#10;Automatisk genereret beskrivelse">
            <a:extLst>
              <a:ext uri="{FF2B5EF4-FFF2-40B4-BE49-F238E27FC236}">
                <a16:creationId xmlns:a16="http://schemas.microsoft.com/office/drawing/2014/main" id="{88E9F0CF-72B6-6A52-821D-72D11E97B5BD}"/>
              </a:ext>
            </a:extLst>
          </p:cNvPr>
          <p:cNvPicPr>
            <a:picLocks noChangeAspect="1"/>
          </p:cNvPicPr>
          <p:nvPr/>
        </p:nvPicPr>
        <p:blipFill rotWithShape="1">
          <a:blip r:embed="rId2"/>
          <a:srcRect l="27259" t="13535" r="34389" b="9660"/>
          <a:stretch/>
        </p:blipFill>
        <p:spPr bwMode="auto">
          <a:xfrm>
            <a:off x="7516091" y="928254"/>
            <a:ext cx="4675909" cy="5267273"/>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1788489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6027AAB6-C1EB-B902-C80C-E69631B10B12}"/>
              </a:ext>
            </a:extLst>
          </p:cNvPr>
          <p:cNvSpPr>
            <a:spLocks noGrp="1"/>
          </p:cNvSpPr>
          <p:nvPr>
            <p:ph type="title"/>
          </p:nvPr>
        </p:nvSpPr>
        <p:spPr>
          <a:xfrm>
            <a:off x="524741" y="620392"/>
            <a:ext cx="3808268" cy="5504688"/>
          </a:xfrm>
        </p:spPr>
        <p:txBody>
          <a:bodyPr>
            <a:normAutofit/>
          </a:bodyPr>
          <a:lstStyle/>
          <a:p>
            <a:r>
              <a:rPr lang="da-DK" sz="4200" dirty="0">
                <a:solidFill>
                  <a:schemeClr val="bg1"/>
                </a:solidFill>
              </a:rPr>
              <a:t>Nedslag fra gruppearbejdet (19. januar)</a:t>
            </a:r>
          </a:p>
        </p:txBody>
      </p:sp>
      <p:graphicFrame>
        <p:nvGraphicFramePr>
          <p:cNvPr id="5" name="Pladsholder til indhold 2">
            <a:extLst>
              <a:ext uri="{FF2B5EF4-FFF2-40B4-BE49-F238E27FC236}">
                <a16:creationId xmlns:a16="http://schemas.microsoft.com/office/drawing/2014/main" id="{731F5821-063D-A435-2336-DA8469AE13B1}"/>
              </a:ext>
            </a:extLst>
          </p:cNvPr>
          <p:cNvGraphicFramePr>
            <a:graphicFrameLocks noGrp="1"/>
          </p:cNvGraphicFramePr>
          <p:nvPr>
            <p:ph idx="1"/>
            <p:extLst>
              <p:ext uri="{D42A27DB-BD31-4B8C-83A1-F6EECF244321}">
                <p14:modId xmlns:p14="http://schemas.microsoft.com/office/powerpoint/2010/main" val="3347174679"/>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775116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Rectangle 3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2FBF3BE-1A4E-B605-4DF3-15E99BFDFF4A}"/>
              </a:ext>
            </a:extLst>
          </p:cNvPr>
          <p:cNvSpPr>
            <a:spLocks noGrp="1"/>
          </p:cNvSpPr>
          <p:nvPr>
            <p:ph type="title"/>
          </p:nvPr>
        </p:nvSpPr>
        <p:spPr>
          <a:xfrm>
            <a:off x="466722" y="586855"/>
            <a:ext cx="3201366" cy="3387497"/>
          </a:xfrm>
        </p:spPr>
        <p:txBody>
          <a:bodyPr anchor="b">
            <a:normAutofit/>
          </a:bodyPr>
          <a:lstStyle/>
          <a:p>
            <a:pPr algn="r"/>
            <a:r>
              <a:rPr lang="da-DK" sz="4000">
                <a:solidFill>
                  <a:srgbClr val="FFFFFF"/>
                </a:solidFill>
              </a:rPr>
              <a:t>Vi skal undersøge (projektet)</a:t>
            </a:r>
          </a:p>
        </p:txBody>
      </p:sp>
      <p:sp>
        <p:nvSpPr>
          <p:cNvPr id="3" name="Pladsholder til indhold 2">
            <a:extLst>
              <a:ext uri="{FF2B5EF4-FFF2-40B4-BE49-F238E27FC236}">
                <a16:creationId xmlns:a16="http://schemas.microsoft.com/office/drawing/2014/main" id="{E06124C1-4F03-E227-ACF0-D1FC26CDCF0E}"/>
              </a:ext>
            </a:extLst>
          </p:cNvPr>
          <p:cNvSpPr>
            <a:spLocks noGrp="1"/>
          </p:cNvSpPr>
          <p:nvPr>
            <p:ph idx="1"/>
          </p:nvPr>
        </p:nvSpPr>
        <p:spPr>
          <a:xfrm>
            <a:off x="4581727" y="649480"/>
            <a:ext cx="4659255" cy="6104611"/>
          </a:xfrm>
        </p:spPr>
        <p:txBody>
          <a:bodyPr anchor="ctr">
            <a:normAutofit/>
          </a:bodyPr>
          <a:lstStyle/>
          <a:p>
            <a:r>
              <a:rPr lang="da-DK" sz="2000" dirty="0">
                <a:latin typeface="Arial" panose="020B0604020202020204" pitchFamily="34" charset="0"/>
                <a:ea typeface="Calibri" panose="020F0502020204030204" pitchFamily="34" charset="0"/>
              </a:rPr>
              <a:t>hvad er vores ambitioner for foreningen?</a:t>
            </a:r>
          </a:p>
          <a:p>
            <a:r>
              <a:rPr lang="da-DK" sz="2000" dirty="0">
                <a:effectLst/>
                <a:latin typeface="Arial" panose="020B0604020202020204" pitchFamily="34" charset="0"/>
                <a:ea typeface="Calibri" panose="020F0502020204030204" pitchFamily="34" charset="0"/>
              </a:rPr>
              <a:t>hvad der fungerer godt?</a:t>
            </a:r>
          </a:p>
          <a:p>
            <a:r>
              <a:rPr lang="da-DK" sz="2000" dirty="0">
                <a:effectLst/>
                <a:latin typeface="Arial" panose="020B0604020202020204" pitchFamily="34" charset="0"/>
                <a:ea typeface="Calibri" panose="020F0502020204030204" pitchFamily="34" charset="0"/>
              </a:rPr>
              <a:t>hvad der kan forbedres?</a:t>
            </a:r>
          </a:p>
          <a:p>
            <a:r>
              <a:rPr lang="da-DK" sz="2000" dirty="0">
                <a:latin typeface="Arial" panose="020B0604020202020204" pitchFamily="34" charset="0"/>
              </a:rPr>
              <a:t>hvad der skal konstruere et fagligt selskab?</a:t>
            </a:r>
          </a:p>
          <a:p>
            <a:r>
              <a:rPr lang="da-DK" sz="2000" dirty="0">
                <a:latin typeface="Arial" panose="020B0604020202020204" pitchFamily="34" charset="0"/>
              </a:rPr>
              <a:t>hvordan vi/foreningen understøtter selskaberne og relevante samarbejdspartneres arbejde bedst?</a:t>
            </a:r>
          </a:p>
          <a:p>
            <a:r>
              <a:rPr lang="da-DK" sz="2000" dirty="0">
                <a:latin typeface="Arial" panose="020B0604020202020204" pitchFamily="34" charset="0"/>
              </a:rPr>
              <a:t>hvilken </a:t>
            </a:r>
            <a:r>
              <a:rPr lang="da-DK" sz="2000" dirty="0">
                <a:effectLst/>
                <a:latin typeface="Arial" panose="020B0604020202020204" pitchFamily="34" charset="0"/>
                <a:ea typeface="Calibri" panose="020F0502020204030204" pitchFamily="34" charset="0"/>
              </a:rPr>
              <a:t>faglig og organisatorisk struktur der bedst understøtter:</a:t>
            </a:r>
          </a:p>
          <a:p>
            <a:pPr lvl="1">
              <a:buFont typeface="Courier New" panose="02070309020205020404" pitchFamily="49" charset="0"/>
              <a:buChar char="o"/>
            </a:pPr>
            <a:r>
              <a:rPr lang="da-DK" sz="2000" dirty="0">
                <a:effectLst/>
                <a:latin typeface="Arial" panose="020B0604020202020204" pitchFamily="34" charset="0"/>
                <a:ea typeface="Calibri" panose="020F0502020204030204" pitchFamily="34" charset="0"/>
              </a:rPr>
              <a:t>Danske Fysioterapeuters faglige ambition og </a:t>
            </a:r>
          </a:p>
          <a:p>
            <a:pPr lvl="1">
              <a:buFont typeface="Courier New" panose="02070309020205020404" pitchFamily="49" charset="0"/>
              <a:buChar char="o"/>
            </a:pPr>
            <a:r>
              <a:rPr lang="da-DK" sz="2000" dirty="0">
                <a:effectLst/>
                <a:latin typeface="Arial" panose="020B0604020202020204" pitchFamily="34" charset="0"/>
                <a:ea typeface="Calibri" panose="020F0502020204030204" pitchFamily="34" charset="0"/>
              </a:rPr>
              <a:t>de politiske opgaver, Danske Fysioterapeuter samlet ønsker at prioritere</a:t>
            </a:r>
            <a:endParaRPr lang="da-DK" sz="2000" dirty="0">
              <a:effectLst/>
              <a:latin typeface="Calibri" panose="020F0502020204030204" pitchFamily="34" charset="0"/>
              <a:ea typeface="Calibri" panose="020F0502020204030204" pitchFamily="34" charset="0"/>
            </a:endParaRPr>
          </a:p>
        </p:txBody>
      </p:sp>
      <p:pic>
        <p:nvPicPr>
          <p:cNvPr id="4" name="Billede 3" descr="Et billede, der indeholder tekst&#10;&#10;Automatisk genereret beskrivelse">
            <a:extLst>
              <a:ext uri="{FF2B5EF4-FFF2-40B4-BE49-F238E27FC236}">
                <a16:creationId xmlns:a16="http://schemas.microsoft.com/office/drawing/2014/main" id="{04385351-9557-02DF-1FDD-5395EA7BF7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8290" y="273861"/>
            <a:ext cx="1943969" cy="1184076"/>
          </a:xfrm>
          <a:prstGeom prst="rect">
            <a:avLst/>
          </a:prstGeom>
        </p:spPr>
      </p:pic>
    </p:spTree>
    <p:extLst>
      <p:ext uri="{BB962C8B-B14F-4D97-AF65-F5344CB8AC3E}">
        <p14:creationId xmlns:p14="http://schemas.microsoft.com/office/powerpoint/2010/main" val="7154640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Shape 30">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Rectangle 32">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EF61F8A-2E39-64AB-6B66-5AF3C567776D}"/>
              </a:ext>
            </a:extLst>
          </p:cNvPr>
          <p:cNvSpPr>
            <a:spLocks noGrp="1"/>
          </p:cNvSpPr>
          <p:nvPr>
            <p:ph type="title"/>
          </p:nvPr>
        </p:nvSpPr>
        <p:spPr>
          <a:xfrm>
            <a:off x="466722" y="586855"/>
            <a:ext cx="3201366" cy="3387497"/>
          </a:xfrm>
        </p:spPr>
        <p:txBody>
          <a:bodyPr anchor="b">
            <a:normAutofit/>
          </a:bodyPr>
          <a:lstStyle/>
          <a:p>
            <a:pPr algn="r"/>
            <a:r>
              <a:rPr lang="da-DK" sz="2800">
                <a:solidFill>
                  <a:srgbClr val="FFFFFF"/>
                </a:solidFill>
              </a:rPr>
              <a:t>Indsamling af baggrundsmateriale og data</a:t>
            </a:r>
          </a:p>
        </p:txBody>
      </p:sp>
      <p:sp>
        <p:nvSpPr>
          <p:cNvPr id="3" name="Pladsholder til indhold 2">
            <a:extLst>
              <a:ext uri="{FF2B5EF4-FFF2-40B4-BE49-F238E27FC236}">
                <a16:creationId xmlns:a16="http://schemas.microsoft.com/office/drawing/2014/main" id="{BF1F3215-4B50-A6BE-682C-48B9E9DC85BC}"/>
              </a:ext>
            </a:extLst>
          </p:cNvPr>
          <p:cNvSpPr>
            <a:spLocks noGrp="1"/>
          </p:cNvSpPr>
          <p:nvPr>
            <p:ph idx="1"/>
          </p:nvPr>
        </p:nvSpPr>
        <p:spPr>
          <a:xfrm>
            <a:off x="4581727" y="649480"/>
            <a:ext cx="3807200" cy="5813665"/>
          </a:xfrm>
        </p:spPr>
        <p:txBody>
          <a:bodyPr anchor="ctr">
            <a:normAutofit fontScale="92500" lnSpcReduction="20000"/>
          </a:bodyPr>
          <a:lstStyle/>
          <a:p>
            <a:r>
              <a:rPr lang="da-DK" sz="2100" dirty="0"/>
              <a:t>Input fra eksisterende undersøgelser</a:t>
            </a:r>
          </a:p>
          <a:p>
            <a:pPr lvl="1"/>
            <a:r>
              <a:rPr lang="da-DK" sz="2100" dirty="0"/>
              <a:t>Fastholdelsesanalyse (2020)</a:t>
            </a:r>
          </a:p>
          <a:p>
            <a:pPr lvl="1"/>
            <a:r>
              <a:rPr lang="da-DK" sz="2100" dirty="0"/>
              <a:t>Medlemsinterviews fra undersøgelse af specialiseringsordning (2021)</a:t>
            </a:r>
          </a:p>
          <a:p>
            <a:pPr lvl="1"/>
            <a:r>
              <a:rPr lang="da-DK" sz="2100" dirty="0"/>
              <a:t>Medlemsinterviews i forbindelse med </a:t>
            </a:r>
            <a:r>
              <a:rPr lang="da-DK" sz="2100" dirty="0" err="1"/>
              <a:t>DFys</a:t>
            </a:r>
            <a:r>
              <a:rPr lang="da-DK" sz="2100" dirty="0"/>
              <a:t> kommunikationsstrategi (2023)</a:t>
            </a:r>
          </a:p>
          <a:p>
            <a:pPr lvl="1"/>
            <a:r>
              <a:rPr lang="da-DK" sz="2100" dirty="0"/>
              <a:t>Fagbladet – læserundersøgelse (2019)</a:t>
            </a:r>
          </a:p>
          <a:p>
            <a:pPr lvl="1"/>
            <a:endParaRPr lang="da-DK" sz="2100" dirty="0"/>
          </a:p>
          <a:p>
            <a:endParaRPr lang="da-DK" sz="2100" dirty="0"/>
          </a:p>
          <a:p>
            <a:r>
              <a:rPr lang="da-DK" sz="2100" u="sng" dirty="0"/>
              <a:t>Desuden</a:t>
            </a:r>
          </a:p>
          <a:p>
            <a:pPr lvl="1"/>
            <a:r>
              <a:rPr lang="da-DK" sz="2100" dirty="0" err="1"/>
              <a:t>Survey</a:t>
            </a:r>
            <a:r>
              <a:rPr lang="da-DK" sz="2100" dirty="0"/>
              <a:t> til medlemmer</a:t>
            </a:r>
          </a:p>
          <a:p>
            <a:pPr lvl="1"/>
            <a:r>
              <a:rPr lang="da-DK" sz="2100" dirty="0"/>
              <a:t>Input fra møder med HB og selskaber (14. dec. 2022 og 19. dec. 2023)</a:t>
            </a:r>
          </a:p>
          <a:p>
            <a:pPr lvl="1"/>
            <a:r>
              <a:rPr lang="da-DK" sz="2100" dirty="0"/>
              <a:t>Dialogmøde med faglige selskaber d. 8. marts 2023</a:t>
            </a:r>
          </a:p>
          <a:p>
            <a:pPr lvl="1"/>
            <a:r>
              <a:rPr lang="da-DK" sz="2100" dirty="0"/>
              <a:t>Øvrige eksterne input fra sundhedsmyndigheder mm</a:t>
            </a:r>
          </a:p>
          <a:p>
            <a:endParaRPr lang="da-DK" sz="1400" dirty="0"/>
          </a:p>
        </p:txBody>
      </p:sp>
      <p:pic>
        <p:nvPicPr>
          <p:cNvPr id="5" name="Billede 4">
            <a:extLst>
              <a:ext uri="{FF2B5EF4-FFF2-40B4-BE49-F238E27FC236}">
                <a16:creationId xmlns:a16="http://schemas.microsoft.com/office/drawing/2014/main" id="{1C5D398F-D0BF-6276-9E26-25FF72EE28C8}"/>
              </a:ext>
            </a:extLst>
          </p:cNvPr>
          <p:cNvPicPr>
            <a:picLocks noChangeAspect="1"/>
          </p:cNvPicPr>
          <p:nvPr/>
        </p:nvPicPr>
        <p:blipFill rotWithShape="1">
          <a:blip r:embed="rId3"/>
          <a:srcRect l="68111" t="29408" r="13699" b="35649"/>
          <a:stretch/>
        </p:blipFill>
        <p:spPr>
          <a:xfrm>
            <a:off x="8950272" y="2389909"/>
            <a:ext cx="2775006" cy="2998564"/>
          </a:xfrm>
          <a:prstGeom prst="rect">
            <a:avLst/>
          </a:prstGeom>
        </p:spPr>
      </p:pic>
    </p:spTree>
    <p:extLst>
      <p:ext uri="{BB962C8B-B14F-4D97-AF65-F5344CB8AC3E}">
        <p14:creationId xmlns:p14="http://schemas.microsoft.com/office/powerpoint/2010/main" val="2479625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el 1">
            <a:extLst>
              <a:ext uri="{FF2B5EF4-FFF2-40B4-BE49-F238E27FC236}">
                <a16:creationId xmlns:a16="http://schemas.microsoft.com/office/drawing/2014/main" id="{92331F75-6D7F-D0D5-BD30-08E0B8ABD0B4}"/>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dirty="0" err="1">
                <a:solidFill>
                  <a:srgbClr val="FFFFFF"/>
                </a:solidFill>
                <a:latin typeface="+mj-lt"/>
                <a:ea typeface="+mj-ea"/>
                <a:cs typeface="+mj-cs"/>
              </a:rPr>
              <a:t>Hvorfor</a:t>
            </a:r>
            <a:r>
              <a:rPr lang="en-US" sz="4000" kern="1200" dirty="0">
                <a:solidFill>
                  <a:srgbClr val="FFFFFF"/>
                </a:solidFill>
                <a:latin typeface="+mj-lt"/>
                <a:ea typeface="+mj-ea"/>
                <a:cs typeface="+mj-cs"/>
              </a:rPr>
              <a:t> er man </a:t>
            </a:r>
            <a:r>
              <a:rPr lang="en-US" sz="4000" dirty="0" err="1">
                <a:solidFill>
                  <a:srgbClr val="FFFFFF"/>
                </a:solidFill>
              </a:rPr>
              <a:t>medlem</a:t>
            </a:r>
            <a:r>
              <a:rPr lang="en-US" sz="4000" dirty="0">
                <a:solidFill>
                  <a:srgbClr val="FFFFFF"/>
                </a:solidFill>
              </a:rPr>
              <a:t> (</a:t>
            </a:r>
            <a:r>
              <a:rPr lang="en-US" sz="4000" dirty="0" err="1">
                <a:solidFill>
                  <a:srgbClr val="FFFFFF"/>
                </a:solidFill>
              </a:rPr>
              <a:t>af</a:t>
            </a:r>
            <a:r>
              <a:rPr lang="en-US" sz="4000" dirty="0">
                <a:solidFill>
                  <a:srgbClr val="FFFFFF"/>
                </a:solidFill>
              </a:rPr>
              <a:t> </a:t>
            </a:r>
            <a:r>
              <a:rPr lang="en-US" sz="4000" dirty="0" err="1">
                <a:solidFill>
                  <a:srgbClr val="FFFFFF"/>
                </a:solidFill>
              </a:rPr>
              <a:t>Dfys</a:t>
            </a:r>
            <a:r>
              <a:rPr lang="en-US" sz="4000" dirty="0">
                <a:solidFill>
                  <a:srgbClr val="FFFFFF"/>
                </a:solidFill>
              </a:rPr>
              <a:t>)</a:t>
            </a:r>
            <a:endParaRPr lang="en-US" sz="4000" kern="1200" dirty="0">
              <a:solidFill>
                <a:srgbClr val="FFFFFF"/>
              </a:solidFill>
              <a:latin typeface="+mj-lt"/>
              <a:ea typeface="+mj-ea"/>
              <a:cs typeface="+mj-cs"/>
            </a:endParaRPr>
          </a:p>
        </p:txBody>
      </p:sp>
      <p:pic>
        <p:nvPicPr>
          <p:cNvPr id="6" name="Billede 5">
            <a:extLst>
              <a:ext uri="{FF2B5EF4-FFF2-40B4-BE49-F238E27FC236}">
                <a16:creationId xmlns:a16="http://schemas.microsoft.com/office/drawing/2014/main" id="{7B82C055-64F8-C6AF-F77D-FFEB86BCED2F}"/>
              </a:ext>
            </a:extLst>
          </p:cNvPr>
          <p:cNvPicPr>
            <a:picLocks noChangeAspect="1"/>
          </p:cNvPicPr>
          <p:nvPr/>
        </p:nvPicPr>
        <p:blipFill rotWithShape="1">
          <a:blip r:embed="rId2"/>
          <a:srcRect l="11953" t="36551" r="29394" b="13435"/>
          <a:stretch/>
        </p:blipFill>
        <p:spPr>
          <a:xfrm>
            <a:off x="4502428" y="1372611"/>
            <a:ext cx="7225748" cy="4112777"/>
          </a:xfrm>
          <a:prstGeom prst="rect">
            <a:avLst/>
          </a:prstGeom>
        </p:spPr>
      </p:pic>
      <p:sp>
        <p:nvSpPr>
          <p:cNvPr id="4" name="Tekstfelt 3">
            <a:extLst>
              <a:ext uri="{FF2B5EF4-FFF2-40B4-BE49-F238E27FC236}">
                <a16:creationId xmlns:a16="http://schemas.microsoft.com/office/drawing/2014/main" id="{2AEFD747-6E96-B6F9-3201-53C5161E98ED}"/>
              </a:ext>
            </a:extLst>
          </p:cNvPr>
          <p:cNvSpPr txBox="1"/>
          <p:nvPr/>
        </p:nvSpPr>
        <p:spPr>
          <a:xfrm>
            <a:off x="5791200" y="6156675"/>
            <a:ext cx="6096000" cy="369332"/>
          </a:xfrm>
          <a:prstGeom prst="rect">
            <a:avLst/>
          </a:prstGeom>
          <a:noFill/>
        </p:spPr>
        <p:txBody>
          <a:bodyPr wrap="square">
            <a:spAutoFit/>
          </a:bodyPr>
          <a:lstStyle/>
          <a:p>
            <a:pPr algn="r"/>
            <a:r>
              <a:rPr lang="da-DK" dirty="0"/>
              <a:t>* </a:t>
            </a:r>
            <a:r>
              <a:rPr lang="da-DK" dirty="0" err="1"/>
              <a:t>DFys</a:t>
            </a:r>
            <a:r>
              <a:rPr lang="da-DK" dirty="0"/>
              <a:t> medlemsundersøgelse 2017</a:t>
            </a:r>
            <a:endParaRPr lang="da-DK" sz="1800" dirty="0"/>
          </a:p>
        </p:txBody>
      </p:sp>
    </p:spTree>
    <p:extLst>
      <p:ext uri="{BB962C8B-B14F-4D97-AF65-F5344CB8AC3E}">
        <p14:creationId xmlns:p14="http://schemas.microsoft.com/office/powerpoint/2010/main" val="9617677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4" name="Rectangle 13">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AC65B1B-5325-4192-476C-7474EAE3BAB4}"/>
              </a:ext>
            </a:extLst>
          </p:cNvPr>
          <p:cNvSpPr>
            <a:spLocks noGrp="1"/>
          </p:cNvSpPr>
          <p:nvPr>
            <p:ph type="title"/>
          </p:nvPr>
        </p:nvSpPr>
        <p:spPr>
          <a:xfrm>
            <a:off x="699714" y="353160"/>
            <a:ext cx="7091300" cy="898581"/>
          </a:xfrm>
        </p:spPr>
        <p:txBody>
          <a:bodyPr vert="horz" lIns="91440" tIns="45720" rIns="91440" bIns="45720" rtlCol="0" anchor="ctr">
            <a:normAutofit/>
          </a:bodyPr>
          <a:lstStyle/>
          <a:p>
            <a:r>
              <a:rPr lang="en-US" sz="2800">
                <a:solidFill>
                  <a:srgbClr val="FFFFFF"/>
                </a:solidFill>
              </a:rPr>
              <a:t>Servicetjekket skal ruste foreningen til fremtiden</a:t>
            </a:r>
          </a:p>
        </p:txBody>
      </p:sp>
      <p:pic>
        <p:nvPicPr>
          <p:cNvPr id="7" name="Billede 6">
            <a:extLst>
              <a:ext uri="{FF2B5EF4-FFF2-40B4-BE49-F238E27FC236}">
                <a16:creationId xmlns:a16="http://schemas.microsoft.com/office/drawing/2014/main" id="{A276C42B-8B0B-36A6-68F5-0B9E1F20C029}"/>
              </a:ext>
            </a:extLst>
          </p:cNvPr>
          <p:cNvPicPr>
            <a:picLocks noChangeAspect="1"/>
          </p:cNvPicPr>
          <p:nvPr/>
        </p:nvPicPr>
        <p:blipFill rotWithShape="1">
          <a:blip r:embed="rId2"/>
          <a:srcRect l="25307" t="39288" r="27740" b="18497"/>
          <a:stretch/>
        </p:blipFill>
        <p:spPr>
          <a:xfrm>
            <a:off x="-15473" y="2611788"/>
            <a:ext cx="5992618" cy="3596454"/>
          </a:xfrm>
          <a:prstGeom prst="rect">
            <a:avLst/>
          </a:prstGeom>
        </p:spPr>
      </p:pic>
      <p:pic>
        <p:nvPicPr>
          <p:cNvPr id="5" name="Billede 4">
            <a:extLst>
              <a:ext uri="{FF2B5EF4-FFF2-40B4-BE49-F238E27FC236}">
                <a16:creationId xmlns:a16="http://schemas.microsoft.com/office/drawing/2014/main" id="{2D92C2FA-B281-825B-E7A3-2AC70D726B05}"/>
              </a:ext>
            </a:extLst>
          </p:cNvPr>
          <p:cNvPicPr>
            <a:picLocks noChangeAspect="1"/>
          </p:cNvPicPr>
          <p:nvPr/>
        </p:nvPicPr>
        <p:blipFill rotWithShape="1">
          <a:blip r:embed="rId3"/>
          <a:srcRect l="28580" t="33488" r="16050" b="9468"/>
          <a:stretch/>
        </p:blipFill>
        <p:spPr>
          <a:xfrm>
            <a:off x="6197335" y="2509245"/>
            <a:ext cx="5131087" cy="3528580"/>
          </a:xfrm>
          <a:prstGeom prst="rect">
            <a:avLst/>
          </a:prstGeom>
        </p:spPr>
      </p:pic>
      <p:sp>
        <p:nvSpPr>
          <p:cNvPr id="3" name="Titel 1">
            <a:extLst>
              <a:ext uri="{FF2B5EF4-FFF2-40B4-BE49-F238E27FC236}">
                <a16:creationId xmlns:a16="http://schemas.microsoft.com/office/drawing/2014/main" id="{B053F30A-C904-0A0D-83D0-9938EE43A0C2}"/>
              </a:ext>
            </a:extLst>
          </p:cNvPr>
          <p:cNvSpPr txBox="1">
            <a:spLocks/>
          </p:cNvSpPr>
          <p:nvPr/>
        </p:nvSpPr>
        <p:spPr>
          <a:xfrm>
            <a:off x="1078584" y="2156023"/>
            <a:ext cx="4661816" cy="291963"/>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a:t>Medlemsudvikling siden 2015</a:t>
            </a:r>
          </a:p>
        </p:txBody>
      </p:sp>
      <p:sp>
        <p:nvSpPr>
          <p:cNvPr id="4" name="Titel 1">
            <a:extLst>
              <a:ext uri="{FF2B5EF4-FFF2-40B4-BE49-F238E27FC236}">
                <a16:creationId xmlns:a16="http://schemas.microsoft.com/office/drawing/2014/main" id="{4CC45E97-832F-D7FE-0826-7FD053F6E188}"/>
              </a:ext>
            </a:extLst>
          </p:cNvPr>
          <p:cNvSpPr txBox="1">
            <a:spLocks/>
          </p:cNvSpPr>
          <p:nvPr/>
        </p:nvSpPr>
        <p:spPr>
          <a:xfrm>
            <a:off x="6635292" y="2156023"/>
            <a:ext cx="4661816" cy="291963"/>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a:t>Udvikling i organisationsprocenten</a:t>
            </a:r>
          </a:p>
        </p:txBody>
      </p:sp>
    </p:spTree>
    <p:extLst>
      <p:ext uri="{BB962C8B-B14F-4D97-AF65-F5344CB8AC3E}">
        <p14:creationId xmlns:p14="http://schemas.microsoft.com/office/powerpoint/2010/main" val="15182259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C6B5652-C661-4C58-B937-F0F490F7FC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B936867-6407-43FB-9DE6-1B0879D0CB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CD0B258-678B-4A8C-894F-848AF24A19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Shape 34">
            <a:extLst>
              <a:ext uri="{FF2B5EF4-FFF2-40B4-BE49-F238E27FC236}">
                <a16:creationId xmlns:a16="http://schemas.microsoft.com/office/drawing/2014/main" id="{C8D58395-74AF-401A-AF2F-76B6FCF71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7" name="Rectangle 36">
            <a:extLst>
              <a:ext uri="{FF2B5EF4-FFF2-40B4-BE49-F238E27FC236}">
                <a16:creationId xmlns:a16="http://schemas.microsoft.com/office/drawing/2014/main" id="{2F003F3F-F118-41D2-AA3F-74DB0D1970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680AC15-9D57-1018-E947-A4A20B5A7D36}"/>
              </a:ext>
            </a:extLst>
          </p:cNvPr>
          <p:cNvSpPr>
            <a:spLocks noGrp="1"/>
          </p:cNvSpPr>
          <p:nvPr>
            <p:ph type="title"/>
          </p:nvPr>
        </p:nvSpPr>
        <p:spPr>
          <a:xfrm>
            <a:off x="189618" y="1019503"/>
            <a:ext cx="3095572" cy="3783725"/>
          </a:xfrm>
        </p:spPr>
        <p:txBody>
          <a:bodyPr vert="horz" lIns="91440" tIns="45720" rIns="91440" bIns="45720" rtlCol="0" anchor="b">
            <a:normAutofit/>
          </a:bodyPr>
          <a:lstStyle/>
          <a:p>
            <a:pPr algn="r"/>
            <a:r>
              <a:rPr lang="en-US" sz="2800" dirty="0" err="1">
                <a:solidFill>
                  <a:schemeClr val="bg1"/>
                </a:solidFill>
              </a:rPr>
              <a:t>U</a:t>
            </a:r>
            <a:r>
              <a:rPr lang="en-US" sz="2800" b="0" i="0" u="none" strike="noStrike" baseline="0" dirty="0" err="1">
                <a:solidFill>
                  <a:schemeClr val="bg1"/>
                </a:solidFill>
              </a:rPr>
              <a:t>dmeldelsesraten</a:t>
            </a:r>
            <a:r>
              <a:rPr lang="en-US" sz="2800" b="0" i="0" u="none" strike="noStrike" baseline="0" dirty="0">
                <a:solidFill>
                  <a:schemeClr val="bg1"/>
                </a:solidFill>
              </a:rPr>
              <a:t> </a:t>
            </a:r>
            <a:r>
              <a:rPr lang="en-US" sz="2800" b="0" i="0" u="none" strike="noStrike" baseline="0" dirty="0" err="1">
                <a:solidFill>
                  <a:schemeClr val="bg1"/>
                </a:solidFill>
              </a:rPr>
              <a:t>blandt</a:t>
            </a:r>
            <a:r>
              <a:rPr lang="en-US" sz="2800" b="0" i="0" u="none" strike="noStrike" baseline="0" dirty="0">
                <a:solidFill>
                  <a:schemeClr val="bg1"/>
                </a:solidFill>
              </a:rPr>
              <a:t> </a:t>
            </a:r>
            <a:r>
              <a:rPr lang="en-US" sz="2800" b="0" i="0" u="none" strike="noStrike" baseline="0" dirty="0" err="1">
                <a:solidFill>
                  <a:schemeClr val="bg1"/>
                </a:solidFill>
              </a:rPr>
              <a:t>medlemmer</a:t>
            </a:r>
            <a:r>
              <a:rPr lang="en-US" sz="2800" b="0" i="0" u="none" strike="noStrike" baseline="0" dirty="0">
                <a:solidFill>
                  <a:schemeClr val="bg1"/>
                </a:solidFill>
              </a:rPr>
              <a:t> </a:t>
            </a:r>
            <a:r>
              <a:rPr lang="en-US" sz="2800" b="0" i="0" u="none" strike="noStrike" baseline="0" dirty="0" err="1">
                <a:solidFill>
                  <a:schemeClr val="bg1"/>
                </a:solidFill>
              </a:rPr>
              <a:t>af</a:t>
            </a:r>
            <a:r>
              <a:rPr lang="en-US" sz="2800" b="0" i="0" u="none" strike="noStrike" baseline="0" dirty="0">
                <a:solidFill>
                  <a:schemeClr val="bg1"/>
                </a:solidFill>
              </a:rPr>
              <a:t> </a:t>
            </a:r>
            <a:r>
              <a:rPr lang="en-US" sz="2800" b="0" i="0" u="none" strike="noStrike" baseline="0" dirty="0" err="1">
                <a:solidFill>
                  <a:schemeClr val="bg1"/>
                </a:solidFill>
              </a:rPr>
              <a:t>fraktioner</a:t>
            </a:r>
            <a:r>
              <a:rPr lang="en-US" sz="2800" b="0" i="0" u="none" strike="noStrike" baseline="0" dirty="0">
                <a:solidFill>
                  <a:schemeClr val="bg1"/>
                </a:solidFill>
              </a:rPr>
              <a:t> </a:t>
            </a:r>
            <a:r>
              <a:rPr lang="en-US" sz="2800" b="0" i="0" u="none" strike="noStrike" baseline="0" dirty="0" err="1">
                <a:solidFill>
                  <a:schemeClr val="bg1"/>
                </a:solidFill>
              </a:rPr>
              <a:t>eller</a:t>
            </a:r>
            <a:r>
              <a:rPr lang="en-US" sz="2800" b="0" i="0" u="none" strike="noStrike" baseline="0" dirty="0">
                <a:solidFill>
                  <a:schemeClr val="bg1"/>
                </a:solidFill>
              </a:rPr>
              <a:t> </a:t>
            </a:r>
            <a:r>
              <a:rPr lang="en-US" sz="2800" b="0" i="0" u="none" strike="noStrike" baseline="0" dirty="0" err="1">
                <a:solidFill>
                  <a:schemeClr val="bg1"/>
                </a:solidFill>
              </a:rPr>
              <a:t>selskaber</a:t>
            </a:r>
            <a:r>
              <a:rPr lang="en-US" sz="2800" b="0" i="0" u="none" strike="noStrike" baseline="0" dirty="0">
                <a:solidFill>
                  <a:schemeClr val="bg1"/>
                </a:solidFill>
              </a:rPr>
              <a:t> er </a:t>
            </a:r>
            <a:r>
              <a:rPr lang="en-US" sz="2800" b="0" i="0" u="none" strike="noStrike" baseline="0" dirty="0" err="1">
                <a:solidFill>
                  <a:schemeClr val="bg1"/>
                </a:solidFill>
              </a:rPr>
              <a:t>betydeligt</a:t>
            </a:r>
            <a:r>
              <a:rPr lang="en-US" sz="2800" b="0" i="0" u="none" strike="noStrike" baseline="0" dirty="0">
                <a:solidFill>
                  <a:schemeClr val="bg1"/>
                </a:solidFill>
              </a:rPr>
              <a:t> </a:t>
            </a:r>
            <a:r>
              <a:rPr lang="en-US" sz="2800" b="0" i="0" u="none" strike="noStrike" baseline="0" dirty="0" err="1">
                <a:solidFill>
                  <a:schemeClr val="bg1"/>
                </a:solidFill>
              </a:rPr>
              <a:t>lavere</a:t>
            </a:r>
            <a:r>
              <a:rPr lang="en-US" sz="2800" b="0" i="0" u="none" strike="noStrike" baseline="0" dirty="0">
                <a:solidFill>
                  <a:schemeClr val="bg1"/>
                </a:solidFill>
              </a:rPr>
              <a:t> end </a:t>
            </a:r>
            <a:r>
              <a:rPr lang="en-US" sz="2800" b="0" i="0" u="none" strike="noStrike" baseline="0" dirty="0" err="1">
                <a:solidFill>
                  <a:schemeClr val="bg1"/>
                </a:solidFill>
              </a:rPr>
              <a:t>blandt</a:t>
            </a:r>
            <a:r>
              <a:rPr lang="en-US" sz="2800" b="0" i="0" u="none" strike="noStrike" baseline="0" dirty="0">
                <a:solidFill>
                  <a:schemeClr val="bg1"/>
                </a:solidFill>
              </a:rPr>
              <a:t> </a:t>
            </a:r>
            <a:r>
              <a:rPr lang="en-US" sz="2800" b="0" i="0" u="none" strike="noStrike" baseline="0" dirty="0" err="1">
                <a:solidFill>
                  <a:schemeClr val="bg1"/>
                </a:solidFill>
              </a:rPr>
              <a:t>ikke</a:t>
            </a:r>
            <a:r>
              <a:rPr lang="en-US" sz="2800" dirty="0" err="1">
                <a:solidFill>
                  <a:schemeClr val="bg1"/>
                </a:solidFill>
              </a:rPr>
              <a:t>-m</a:t>
            </a:r>
            <a:r>
              <a:rPr lang="en-US" sz="2800" b="0" i="0" u="none" strike="noStrike" baseline="0" dirty="0" err="1">
                <a:solidFill>
                  <a:schemeClr val="bg1"/>
                </a:solidFill>
              </a:rPr>
              <a:t>edlemmer</a:t>
            </a:r>
            <a:br>
              <a:rPr lang="en-US" sz="2800" b="0" i="0" u="none" strike="noStrike" baseline="0" dirty="0">
                <a:solidFill>
                  <a:schemeClr val="bg1"/>
                </a:solidFill>
              </a:rPr>
            </a:br>
            <a:r>
              <a:rPr lang="en-US" sz="4000" dirty="0">
                <a:solidFill>
                  <a:srgbClr val="FFFFFF"/>
                </a:solidFill>
              </a:rPr>
              <a:t> </a:t>
            </a:r>
          </a:p>
        </p:txBody>
      </p:sp>
      <p:pic>
        <p:nvPicPr>
          <p:cNvPr id="4" name="Billede 3">
            <a:extLst>
              <a:ext uri="{FF2B5EF4-FFF2-40B4-BE49-F238E27FC236}">
                <a16:creationId xmlns:a16="http://schemas.microsoft.com/office/drawing/2014/main" id="{511F8061-5069-05E9-669D-0F5243285F34}"/>
              </a:ext>
            </a:extLst>
          </p:cNvPr>
          <p:cNvPicPr>
            <a:picLocks noChangeAspect="1"/>
          </p:cNvPicPr>
          <p:nvPr/>
        </p:nvPicPr>
        <p:blipFill rotWithShape="1">
          <a:blip r:embed="rId3"/>
          <a:srcRect l="49809" t="26400" r="23026" b="36202"/>
          <a:stretch/>
        </p:blipFill>
        <p:spPr>
          <a:xfrm>
            <a:off x="5202674" y="335196"/>
            <a:ext cx="5469657" cy="4235662"/>
          </a:xfrm>
          <a:prstGeom prst="rect">
            <a:avLst/>
          </a:prstGeom>
        </p:spPr>
      </p:pic>
      <p:pic>
        <p:nvPicPr>
          <p:cNvPr id="7" name="Billede 6">
            <a:extLst>
              <a:ext uri="{FF2B5EF4-FFF2-40B4-BE49-F238E27FC236}">
                <a16:creationId xmlns:a16="http://schemas.microsoft.com/office/drawing/2014/main" id="{CD6D0562-FEEB-C979-663C-154D5CE372AE}"/>
              </a:ext>
            </a:extLst>
          </p:cNvPr>
          <p:cNvPicPr>
            <a:picLocks noChangeAspect="1"/>
          </p:cNvPicPr>
          <p:nvPr/>
        </p:nvPicPr>
        <p:blipFill rotWithShape="1">
          <a:blip r:embed="rId3"/>
          <a:srcRect l="29726" t="62602" r="29481" b="24891"/>
          <a:stretch/>
        </p:blipFill>
        <p:spPr>
          <a:xfrm>
            <a:off x="4037824" y="4906054"/>
            <a:ext cx="8073070" cy="1432472"/>
          </a:xfrm>
          <a:prstGeom prst="rect">
            <a:avLst/>
          </a:prstGeom>
        </p:spPr>
      </p:pic>
    </p:spTree>
    <p:extLst>
      <p:ext uri="{BB962C8B-B14F-4D97-AF65-F5344CB8AC3E}">
        <p14:creationId xmlns:p14="http://schemas.microsoft.com/office/powerpoint/2010/main" val="1108861741"/>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3999</TotalTime>
  <Words>987</Words>
  <Application>Microsoft Office PowerPoint</Application>
  <PresentationFormat>Widescreen</PresentationFormat>
  <Paragraphs>133</Paragraphs>
  <Slides>18</Slides>
  <Notes>5</Notes>
  <HiddenSlides>0</HiddenSlides>
  <MMClips>0</MMClips>
  <ScaleCrop>false</ScaleCrop>
  <HeadingPairs>
    <vt:vector size="6" baseType="variant">
      <vt:variant>
        <vt:lpstr>Benyttede skrifttyper</vt:lpstr>
      </vt:variant>
      <vt:variant>
        <vt:i4>6</vt:i4>
      </vt:variant>
      <vt:variant>
        <vt:lpstr>Tema</vt:lpstr>
      </vt:variant>
      <vt:variant>
        <vt:i4>1</vt:i4>
      </vt:variant>
      <vt:variant>
        <vt:lpstr>Slidetitler</vt:lpstr>
      </vt:variant>
      <vt:variant>
        <vt:i4>18</vt:i4>
      </vt:variant>
    </vt:vector>
  </HeadingPairs>
  <TitlesOfParts>
    <vt:vector size="25" baseType="lpstr">
      <vt:lpstr>Arial</vt:lpstr>
      <vt:lpstr>Calibri</vt:lpstr>
      <vt:lpstr>Calibri Light</vt:lpstr>
      <vt:lpstr>Courier New</vt:lpstr>
      <vt:lpstr>Symbol</vt:lpstr>
      <vt:lpstr>Verdana</vt:lpstr>
      <vt:lpstr>Office-tema</vt:lpstr>
      <vt:lpstr>Servicetjek af DSF, de faglige selskaber samt organisering ind i Danske Fysioterapeuter</vt:lpstr>
      <vt:lpstr>PowerPoint-præsentation</vt:lpstr>
      <vt:lpstr>Centrale nedslag fra dialogmødet</vt:lpstr>
      <vt:lpstr>Nedslag fra gruppearbejdet (19. januar)</vt:lpstr>
      <vt:lpstr>Vi skal undersøge (projektet)</vt:lpstr>
      <vt:lpstr>Indsamling af baggrundsmateriale og data</vt:lpstr>
      <vt:lpstr>Hvorfor er man medlem (af Dfys)</vt:lpstr>
      <vt:lpstr>Servicetjekket skal ruste foreningen til fremtiden</vt:lpstr>
      <vt:lpstr>Udmeldelsesraten blandt medlemmer af fraktioner eller selskaber er betydeligt lavere end blandt ikke-medlemmer  </vt:lpstr>
      <vt:lpstr>Hvad lægger medlemmerne vægt på i nyheder fra foreningen? </vt:lpstr>
      <vt:lpstr>Læserundersøgelse af fagbladet</vt:lpstr>
      <vt:lpstr>Om kurser – hvad siger medlemmerne?</vt:lpstr>
      <vt:lpstr>Overordnede konklusioner</vt:lpstr>
      <vt:lpstr>Vi skal nu undersøge (projektet)</vt:lpstr>
      <vt:lpstr>Breakout – brianstorm i grupper</vt:lpstr>
      <vt:lpstr>Opsamling i plenum</vt:lpstr>
      <vt:lpstr>Serviceprojektet og tidsplan</vt:lpstr>
      <vt:lpstr>Foreløbige plan for projektet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Camilla Aavang Poulsen</dc:creator>
  <cp:lastModifiedBy>Shekharbir Singh</cp:lastModifiedBy>
  <cp:revision>64</cp:revision>
  <dcterms:created xsi:type="dcterms:W3CDTF">2020-12-04T07:12:38Z</dcterms:created>
  <dcterms:modified xsi:type="dcterms:W3CDTF">2023-03-16T09:08:37Z</dcterms:modified>
</cp:coreProperties>
</file>