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94" r:id="rId5"/>
    <p:sldId id="257" r:id="rId6"/>
    <p:sldId id="268" r:id="rId7"/>
    <p:sldId id="259" r:id="rId8"/>
    <p:sldId id="270" r:id="rId9"/>
    <p:sldId id="271" r:id="rId10"/>
    <p:sldId id="260" r:id="rId11"/>
    <p:sldId id="272" r:id="rId12"/>
    <p:sldId id="296" r:id="rId13"/>
    <p:sldId id="273" r:id="rId14"/>
    <p:sldId id="267" r:id="rId15"/>
    <p:sldId id="274" r:id="rId16"/>
    <p:sldId id="275" r:id="rId17"/>
    <p:sldId id="276" r:id="rId18"/>
    <p:sldId id="277" r:id="rId19"/>
    <p:sldId id="278" r:id="rId20"/>
    <p:sldId id="279" r:id="rId21"/>
    <p:sldId id="293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0F85F-1AB7-4D8C-9E98-337E3E4F8603}" v="4" dt="2023-03-02T07:37:22.27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A3BAC0"/>
              </a:solidFill>
              <a:prstDash val="solid"/>
              <a:round/>
            </a:ln>
          </a:left>
          <a:right>
            <a:ln w="9525" cap="flat">
              <a:solidFill>
                <a:srgbClr val="A3BAC0"/>
              </a:solidFill>
              <a:prstDash val="solid"/>
              <a:round/>
            </a:ln>
          </a:right>
          <a:top>
            <a:ln w="9525" cap="flat">
              <a:solidFill>
                <a:srgbClr val="A3BAC0"/>
              </a:solidFill>
              <a:prstDash val="solid"/>
              <a:round/>
            </a:ln>
          </a:top>
          <a:bottom>
            <a:ln w="9525" cap="flat">
              <a:solidFill>
                <a:srgbClr val="A3BAC0"/>
              </a:solidFill>
              <a:prstDash val="solid"/>
              <a:round/>
            </a:ln>
          </a:bottom>
          <a:insideH>
            <a:ln w="9525" cap="flat">
              <a:solidFill>
                <a:srgbClr val="A3BAC0"/>
              </a:solidFill>
              <a:prstDash val="solid"/>
              <a:round/>
            </a:ln>
          </a:insideH>
          <a:insideV>
            <a:ln w="9525" cap="flat">
              <a:solidFill>
                <a:srgbClr val="A3BAC0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A3BAC0"/>
              </a:solidFill>
              <a:prstDash val="solid"/>
              <a:round/>
            </a:ln>
          </a:left>
          <a:right>
            <a:ln w="25400" cap="flat">
              <a:solidFill>
                <a:schemeClr val="accent2"/>
              </a:solidFill>
              <a:prstDash val="solid"/>
              <a:round/>
            </a:ln>
          </a:right>
          <a:top>
            <a:ln w="9525" cap="flat">
              <a:solidFill>
                <a:srgbClr val="A3BAC0"/>
              </a:solidFill>
              <a:prstDash val="solid"/>
              <a:round/>
            </a:ln>
          </a:top>
          <a:bottom>
            <a:ln w="9525" cap="flat">
              <a:solidFill>
                <a:srgbClr val="A3BAC0"/>
              </a:solidFill>
              <a:prstDash val="solid"/>
              <a:round/>
            </a:ln>
          </a:bottom>
          <a:insideH>
            <a:ln w="9525" cap="flat">
              <a:solidFill>
                <a:srgbClr val="A3BAC0"/>
              </a:solidFill>
              <a:prstDash val="solid"/>
              <a:round/>
            </a:ln>
          </a:insideH>
          <a:insideV>
            <a:ln w="9525" cap="flat">
              <a:solidFill>
                <a:srgbClr val="A3BAC0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A3BAC0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9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3512"/>
            <a:ext cx="9144000" cy="1609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086" y="355600"/>
            <a:ext cx="738189" cy="7381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4700" y="6308725"/>
            <a:ext cx="210468" cy="197384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825" cy="685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086" y="355600"/>
            <a:ext cx="738189" cy="7381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4700" y="6308725"/>
            <a:ext cx="210468" cy="197384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79590" y="5648713"/>
            <a:ext cx="235762" cy="225443"/>
          </a:xfrm>
          <a:prstGeom prst="rect">
            <a:avLst/>
          </a:prstGeom>
        </p:spPr>
        <p:txBody>
          <a:bodyPr lIns="34288" tIns="34288" rIns="34288" bIns="34288" anchor="ctr"/>
          <a:lstStyle>
            <a:lvl1pPr algn="r" defTabSz="9144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771525" y="995362"/>
            <a:ext cx="6429375" cy="1052513"/>
          </a:xfrm>
          <a:prstGeom prst="rect">
            <a:avLst/>
          </a:prstGeom>
        </p:spPr>
        <p:txBody>
          <a:bodyPr anchor="ctr"/>
          <a:lstStyle>
            <a:lvl1pPr>
              <a:defRPr sz="3200" spc="191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6762" y="2214562"/>
            <a:ext cx="6429376" cy="3214688"/>
          </a:xfrm>
          <a:prstGeom prst="rect">
            <a:avLst/>
          </a:prstGeom>
        </p:spPr>
        <p:txBody>
          <a:bodyPr anchor="t"/>
          <a:lstStyle>
            <a:lvl1pPr marL="211666" indent="-211666">
              <a:buClr>
                <a:srgbClr val="E2652A"/>
              </a:buClr>
              <a:buSzPct val="125000"/>
              <a:buChar char="•"/>
              <a:defRPr sz="2000">
                <a:solidFill>
                  <a:srgbClr val="042545"/>
                </a:solidFill>
              </a:defRPr>
            </a:lvl1pPr>
            <a:lvl2pPr marL="656166" indent="-211666">
              <a:buClr>
                <a:srgbClr val="E2652A"/>
              </a:buClr>
              <a:buSzPct val="125000"/>
              <a:buChar char="•"/>
              <a:defRPr sz="2000">
                <a:solidFill>
                  <a:srgbClr val="042545"/>
                </a:solidFill>
              </a:defRPr>
            </a:lvl2pPr>
            <a:lvl3pPr marL="1100666" indent="-211666">
              <a:buClr>
                <a:srgbClr val="E2652A"/>
              </a:buClr>
              <a:buSzPct val="125000"/>
              <a:buChar char="•"/>
              <a:defRPr sz="2000">
                <a:solidFill>
                  <a:srgbClr val="042545"/>
                </a:solidFill>
              </a:defRPr>
            </a:lvl3pPr>
            <a:lvl4pPr marL="1545166" indent="-211666">
              <a:buClr>
                <a:srgbClr val="E2652A"/>
              </a:buClr>
              <a:buSzPct val="125000"/>
              <a:buChar char="•"/>
              <a:defRPr sz="2000">
                <a:solidFill>
                  <a:srgbClr val="042545"/>
                </a:solidFill>
              </a:defRPr>
            </a:lvl4pPr>
            <a:lvl5pPr marL="1989666" indent="-211666">
              <a:buClr>
                <a:srgbClr val="E2652A"/>
              </a:buClr>
              <a:buSzPct val="125000"/>
              <a:buChar char="•"/>
              <a:defRPr sz="2000">
                <a:solidFill>
                  <a:srgbClr val="04254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628650" y="1131093"/>
            <a:ext cx="7886700" cy="994173"/>
          </a:xfrm>
          <a:prstGeom prst="rect">
            <a:avLst/>
          </a:prstGeom>
        </p:spPr>
        <p:txBody>
          <a:bodyPr lIns="34289" tIns="34289" rIns="34289" bIns="34289" anchor="ctr"/>
          <a:lstStyle>
            <a:lvl1pPr defTabSz="914400">
              <a:defRPr sz="4400" b="0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886700" cy="3263505"/>
          </a:xfrm>
          <a:prstGeom prst="rect">
            <a:avLst/>
          </a:prstGeom>
        </p:spPr>
        <p:txBody>
          <a:bodyPr lIns="34289" tIns="34289" rIns="34289" bIns="3428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79586" y="5648711"/>
            <a:ext cx="235765" cy="225446"/>
          </a:xfrm>
          <a:prstGeom prst="rect">
            <a:avLst/>
          </a:prstGeom>
        </p:spPr>
        <p:txBody>
          <a:bodyPr lIns="34289" tIns="34289" rIns="34289" bIns="3428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22313" y="4162425"/>
            <a:ext cx="7772401" cy="102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22313" y="3037284"/>
            <a:ext cx="7772401" cy="112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33129" y="5624512"/>
            <a:ext cx="373742" cy="449942"/>
          </a:xfrm>
          <a:prstGeom prst="rect">
            <a:avLst/>
          </a:prstGeom>
          <a:ln w="12700">
            <a:miter lim="400000"/>
          </a:ln>
        </p:spPr>
        <p:txBody>
          <a:bodyPr wrap="none" lIns="40820" tIns="40820" rIns="40820" bIns="40820">
            <a:spAutoFit/>
          </a:bodyPr>
          <a:lstStyle>
            <a:lvl1pPr defTabSz="412750">
              <a:defRPr sz="2200">
                <a:solidFill>
                  <a:srgbClr val="81818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ransition spd="med"/>
  <p:txStyles>
    <p:titleStyle>
      <a:lvl1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127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all" spc="191" baseline="0">
          <a:solidFill>
            <a:srgbClr val="E2652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5pPr>
      <a:lvl6pPr marL="3190629" marR="0" indent="-269630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Pct val="82000"/>
        <a:buFontTx/>
        <a:buChar char="•"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6pPr>
      <a:lvl7pPr marL="3774829" marR="0" indent="-269629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Pct val="82000"/>
        <a:buFontTx/>
        <a:buChar char="•"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7pPr>
      <a:lvl8pPr marL="4359029" marR="0" indent="-269629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Pct val="82000"/>
        <a:buFontTx/>
        <a:buChar char="•"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8pPr>
      <a:lvl9pPr marL="4943229" marR="0" indent="-269629" algn="l" defTabSz="412750" latinLnBrk="0">
        <a:lnSpc>
          <a:spcPct val="100000"/>
        </a:lnSpc>
        <a:spcBef>
          <a:spcPts val="2200"/>
        </a:spcBef>
        <a:spcAft>
          <a:spcPts val="0"/>
        </a:spcAft>
        <a:buClrTx/>
        <a:buSzPct val="82000"/>
        <a:buFontTx/>
        <a:buChar char="•"/>
        <a:tabLst/>
        <a:defRPr sz="2400" b="0" i="0" u="none" strike="noStrike" cap="none" spc="0" baseline="0">
          <a:solidFill>
            <a:srgbClr val="ABABAB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Kommunikationsstrategi"/>
          <p:cNvSpPr txBox="1">
            <a:spLocks noGrp="1"/>
          </p:cNvSpPr>
          <p:nvPr>
            <p:ph type="title" idx="4294967295"/>
          </p:nvPr>
        </p:nvSpPr>
        <p:spPr>
          <a:xfrm>
            <a:off x="462052" y="2484376"/>
            <a:ext cx="6718302" cy="1470027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77823">
              <a:lnSpc>
                <a:spcPct val="100000"/>
              </a:lnSpc>
              <a:defRPr sz="3455" cap="none" spc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da-DK" dirty="0">
                <a:solidFill>
                  <a:srgbClr val="C00000"/>
                </a:solidFill>
              </a:rPr>
              <a:t>Oplæg: 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Danske Fysioterapeuters nye kommunikationsstrategi</a:t>
            </a:r>
            <a:br>
              <a:rPr lang="da-DK" dirty="0">
                <a:solidFill>
                  <a:srgbClr val="C00000"/>
                </a:solidFill>
              </a:rPr>
            </a:br>
            <a:br>
              <a:rPr lang="da-DK" dirty="0">
                <a:solidFill>
                  <a:srgbClr val="C00000"/>
                </a:solidFill>
              </a:rPr>
            </a:b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233533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trategi: DFYS er samfundsaktør…"/>
          <p:cNvSpPr txBox="1">
            <a:spLocks noGrp="1"/>
          </p:cNvSpPr>
          <p:nvPr>
            <p:ph type="title" idx="4294967295"/>
          </p:nvPr>
        </p:nvSpPr>
        <p:spPr>
          <a:xfrm>
            <a:off x="452436" y="1474787"/>
            <a:ext cx="7730512" cy="2704838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lnSpc>
                <a:spcPct val="100000"/>
              </a:lnSpc>
              <a:defRPr sz="1900" b="0" cap="none" spc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 </a:t>
            </a:r>
            <a:br/>
            <a:br/>
            <a:r>
              <a:rPr sz="3200" b="1"/>
              <a:t>Danske Fysioterapeuter </a:t>
            </a:r>
            <a:br>
              <a:rPr sz="3200" b="1"/>
            </a:br>
            <a:r>
              <a:rPr sz="3200" b="1"/>
              <a:t>som samfundsaktør</a:t>
            </a:r>
            <a:br>
              <a:rPr sz="3200" b="1"/>
            </a:br>
            <a:br>
              <a:rPr sz="3200" b="1"/>
            </a:br>
            <a:r>
              <a:rPr sz="2100" i="1"/>
              <a:t>- bred synlighed giver medlemsværdi </a:t>
            </a:r>
            <a:br>
              <a:rPr sz="2100" i="1"/>
            </a:br>
            <a:r>
              <a:rPr sz="2100" i="1"/>
              <a:t>og styrker professionen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Kommunikationsstrategien skal bidrage til at realisere DFYS’ MWB’er og pejlemærker"/>
          <p:cNvSpPr txBox="1">
            <a:spLocks noGrp="1"/>
          </p:cNvSpPr>
          <p:nvPr>
            <p:ph type="title" idx="4294967295"/>
          </p:nvPr>
        </p:nvSpPr>
        <p:spPr>
          <a:xfrm>
            <a:off x="781050" y="685800"/>
            <a:ext cx="7149970" cy="852488"/>
          </a:xfrm>
          <a:prstGeom prst="rect">
            <a:avLst/>
          </a:prstGeom>
        </p:spPr>
        <p:txBody>
          <a:bodyPr lIns="0" tIns="0" rIns="0" bIns="0"/>
          <a:lstStyle/>
          <a:p>
            <a:pPr defTabSz="346708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Tydelig retning for kommunikationen </a:t>
            </a:r>
            <a:r>
              <a:rPr>
                <a:solidFill>
                  <a:srgbClr val="535353"/>
                </a:solidFill>
              </a:rPr>
              <a:t>skal understøtte foreningens strategi</a:t>
            </a:r>
          </a:p>
        </p:txBody>
      </p:sp>
      <p:sp>
        <p:nvSpPr>
          <p:cNvPr id="114" name="Danske Fysioterapeuter har en tydelig ambition, pejlemærker og tre MWBs. For at opnå dem, skal dele af kommunikationen styrkes, særlig på sociale medier, fysio.dk, i pressen og nyhedsbrevet. Kommunikationsstrategien tager afsæt i ambition, pejlemærker og"/>
          <p:cNvSpPr txBox="1">
            <a:spLocks noGrp="1"/>
          </p:cNvSpPr>
          <p:nvPr>
            <p:ph type="body" idx="4294967295"/>
          </p:nvPr>
        </p:nvSpPr>
        <p:spPr>
          <a:xfrm>
            <a:off x="781049" y="1638846"/>
            <a:ext cx="7768592" cy="4062158"/>
          </a:xfrm>
          <a:prstGeom prst="rect">
            <a:avLst/>
          </a:prstGeom>
        </p:spPr>
        <p:txBody>
          <a:bodyPr anchor="t"/>
          <a:lstStyle/>
          <a:p>
            <a:pPr defTabSz="182879">
              <a:spcBef>
                <a:spcPts val="0"/>
              </a:spcBef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Kommunikationsstrategien skal:</a:t>
            </a:r>
            <a:endParaRPr sz="14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82879">
              <a:spcBef>
                <a:spcPts val="0"/>
              </a:spcBef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4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6225" indent="-276225" defTabSz="182879">
              <a:spcBef>
                <a:spcPts val="0"/>
              </a:spcBef>
              <a:buClr>
                <a:srgbClr val="C41130"/>
              </a:buClr>
              <a:buSzPct val="100000"/>
              <a:buChar char="✓"/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Få omverdenen til at anerkende fysioterapi som en samfundsvigtig profession</a:t>
            </a:r>
            <a:br/>
            <a:endParaRPr/>
          </a:p>
          <a:p>
            <a:pPr marL="276225" indent="-276225" defTabSz="182879">
              <a:spcBef>
                <a:spcPts val="0"/>
              </a:spcBef>
              <a:buClr>
                <a:srgbClr val="C41130"/>
              </a:buClr>
              <a:buSzPct val="100000"/>
              <a:buChar char="✓"/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Højne medlemmernes anseelse gennem øget viden om professionen i samfundet</a:t>
            </a:r>
            <a:br/>
            <a:endParaRPr/>
          </a:p>
          <a:p>
            <a:pPr marL="276225" indent="-276225" defTabSz="182879">
              <a:spcBef>
                <a:spcPts val="0"/>
              </a:spcBef>
              <a:buClr>
                <a:srgbClr val="C41130"/>
              </a:buClr>
              <a:buSzPct val="100000"/>
              <a:buChar char="✓"/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Give borgere en større forståelse for og viden om fysioterapis værdi og mangfoldighed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Vi vil løfte fysioterapi op som en samfundsvigtig profession - og vi vil kunne undebygge det"/>
          <p:cNvSpPr txBox="1">
            <a:spLocks noGrp="1"/>
          </p:cNvSpPr>
          <p:nvPr>
            <p:ph type="title" idx="4294967295"/>
          </p:nvPr>
        </p:nvSpPr>
        <p:spPr>
          <a:xfrm>
            <a:off x="700382" y="685800"/>
            <a:ext cx="7183985" cy="1176095"/>
          </a:xfrm>
          <a:prstGeom prst="rect">
            <a:avLst/>
          </a:prstGeom>
        </p:spPr>
        <p:txBody>
          <a:bodyPr lIns="0" tIns="0" rIns="0" bIns="0"/>
          <a:lstStyle/>
          <a:p>
            <a:pPr defTabSz="825500">
              <a:defRPr sz="2200" spc="1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OMVERDENEN SKAL ANERKENDE fysioterapi som en </a:t>
            </a:r>
            <a:r>
              <a:rPr>
                <a:solidFill>
                  <a:srgbClr val="C41130"/>
                </a:solidFill>
              </a:rPr>
              <a:t>samfundsvigtig professioN</a:t>
            </a:r>
          </a:p>
        </p:txBody>
      </p:sp>
      <p:sp>
        <p:nvSpPr>
          <p:cNvPr id="150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700382" y="1721045"/>
            <a:ext cx="7183985" cy="4838375"/>
          </a:xfrm>
          <a:prstGeom prst="rect">
            <a:avLst/>
          </a:prstGeom>
        </p:spPr>
        <p:txBody>
          <a:bodyPr anchor="t"/>
          <a:lstStyle/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Som forening er vi kun relevante for omverdenen, hvis vi leverer konkrete bud på at løse samfundets udfordringer med udgangspunkt i vores medlemmers faglighed.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Fysioterapi skal derfor være et anerkendt redskab til at løse nogle af de store udfordringer i sundhedsvæsenet, heriblandt rekruttering og fastholdelse af medarbejdere, samt den voksende sygdomsbyrde i samfundet.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Dette kræver en stærk og målrettet interessevaretagelse på alle politiske niveauer samt synlighed gennem pressen.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Et vigtigt redskab hertil er at underbygge vores politiske mål og holdninger med fakta, analyser og rapporter, der spiller ind i den aktuelle debat.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Vi dokumenterer værdien af fysioterapi over for politikere og i medierne.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Vi vil løfte fysioterapi op som en samfundsvigtig profession - og vi vil kunne undebygge det"/>
          <p:cNvSpPr txBox="1">
            <a:spLocks noGrp="1"/>
          </p:cNvSpPr>
          <p:nvPr>
            <p:ph type="title" idx="4294967295"/>
          </p:nvPr>
        </p:nvSpPr>
        <p:spPr>
          <a:xfrm>
            <a:off x="700382" y="685800"/>
            <a:ext cx="7183985" cy="1176095"/>
          </a:xfrm>
          <a:prstGeom prst="rect">
            <a:avLst/>
          </a:prstGeom>
        </p:spPr>
        <p:txBody>
          <a:bodyPr lIns="0" tIns="0" rIns="0" bIns="0"/>
          <a:lstStyle/>
          <a:p>
            <a:pPr defTabSz="825500">
              <a:defRPr sz="2200" spc="1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OMVERDENEN SKAL ANERKENDE fysioterapi som en </a:t>
            </a:r>
            <a:r>
              <a:rPr>
                <a:solidFill>
                  <a:srgbClr val="C41130"/>
                </a:solidFill>
              </a:rPr>
              <a:t>samfundsvigtig professioN</a:t>
            </a:r>
          </a:p>
        </p:txBody>
      </p:sp>
      <p:sp>
        <p:nvSpPr>
          <p:cNvPr id="153" name="Tekstfelt 1"/>
          <p:cNvSpPr txBox="1"/>
          <p:nvPr/>
        </p:nvSpPr>
        <p:spPr>
          <a:xfrm>
            <a:off x="700381" y="1946944"/>
            <a:ext cx="3704401" cy="178825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l" defTabSz="825500">
              <a:defRPr sz="13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KONSEKVENSER</a:t>
            </a:r>
            <a:endParaRPr sz="1200" dirty="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Øget</a:t>
            </a:r>
            <a:r>
              <a:rPr dirty="0"/>
              <a:t> </a:t>
            </a:r>
            <a:r>
              <a:rPr dirty="0" err="1"/>
              <a:t>fokus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dokumentation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værdien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fysioterapi</a:t>
            </a:r>
            <a:endParaRPr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Vi </a:t>
            </a:r>
            <a:r>
              <a:rPr dirty="0" err="1"/>
              <a:t>underbygger</a:t>
            </a:r>
            <a:r>
              <a:rPr dirty="0"/>
              <a:t> </a:t>
            </a:r>
            <a:r>
              <a:rPr dirty="0" err="1"/>
              <a:t>vores</a:t>
            </a:r>
            <a:r>
              <a:rPr dirty="0"/>
              <a:t> </a:t>
            </a:r>
            <a:r>
              <a:rPr dirty="0" err="1"/>
              <a:t>politiske</a:t>
            </a:r>
            <a:r>
              <a:rPr dirty="0"/>
              <a:t> </a:t>
            </a:r>
            <a:r>
              <a:rPr dirty="0" err="1"/>
              <a:t>mål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holdninger</a:t>
            </a:r>
            <a:r>
              <a:rPr dirty="0"/>
              <a:t> med </a:t>
            </a:r>
            <a:r>
              <a:rPr dirty="0" err="1"/>
              <a:t>fakta</a:t>
            </a:r>
            <a:r>
              <a:rPr dirty="0"/>
              <a:t>, </a:t>
            </a:r>
            <a:r>
              <a:rPr dirty="0" err="1"/>
              <a:t>analyser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rapporter</a:t>
            </a:r>
            <a:r>
              <a:rPr dirty="0"/>
              <a:t>, der spiller </a:t>
            </a:r>
            <a:r>
              <a:rPr dirty="0" err="1"/>
              <a:t>ind</a:t>
            </a:r>
            <a:r>
              <a:rPr dirty="0"/>
              <a:t> i den </a:t>
            </a:r>
            <a:r>
              <a:rPr dirty="0" err="1"/>
              <a:t>aktuelle</a:t>
            </a:r>
            <a:r>
              <a:rPr dirty="0"/>
              <a:t> </a:t>
            </a:r>
            <a:r>
              <a:rPr dirty="0" err="1"/>
              <a:t>debat</a:t>
            </a:r>
            <a:endParaRPr sz="1200" dirty="0"/>
          </a:p>
        </p:txBody>
      </p:sp>
      <p:sp>
        <p:nvSpPr>
          <p:cNvPr id="154" name="Tekstfelt 6"/>
          <p:cNvSpPr txBox="1"/>
          <p:nvPr/>
        </p:nvSpPr>
        <p:spPr>
          <a:xfrm>
            <a:off x="4894045" y="1940377"/>
            <a:ext cx="3704400" cy="1815882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825500">
              <a:defRPr sz="13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1300" dirty="0"/>
              <a:t>MÅLSÆTNINGER</a:t>
            </a:r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3-4 </a:t>
            </a:r>
            <a:r>
              <a:rPr dirty="0" err="1"/>
              <a:t>landsdækkende</a:t>
            </a:r>
            <a:r>
              <a:rPr dirty="0"/>
              <a:t> </a:t>
            </a:r>
            <a:r>
              <a:rPr dirty="0" err="1"/>
              <a:t>historier</a:t>
            </a:r>
            <a:r>
              <a:rPr dirty="0"/>
              <a:t> om </a:t>
            </a:r>
            <a:r>
              <a:rPr dirty="0" err="1"/>
              <a:t>året</a:t>
            </a:r>
            <a:r>
              <a:rPr dirty="0"/>
              <a:t> med </a:t>
            </a:r>
            <a:r>
              <a:rPr dirty="0" err="1"/>
              <a:t>udgangspunkt</a:t>
            </a:r>
            <a:r>
              <a:rPr dirty="0"/>
              <a:t> i </a:t>
            </a:r>
            <a:r>
              <a:rPr dirty="0" err="1"/>
              <a:t>egne</a:t>
            </a:r>
            <a:r>
              <a:rPr dirty="0"/>
              <a:t> </a:t>
            </a:r>
            <a:r>
              <a:rPr dirty="0" err="1"/>
              <a:t>analyser</a:t>
            </a:r>
            <a:r>
              <a:rPr dirty="0"/>
              <a:t>, data, </a:t>
            </a:r>
            <a:r>
              <a:rPr dirty="0" err="1"/>
              <a:t>undersøgelser</a:t>
            </a:r>
            <a:r>
              <a:rPr dirty="0"/>
              <a:t> </a:t>
            </a:r>
            <a:r>
              <a:rPr dirty="0" err="1"/>
              <a:t>m.m.</a:t>
            </a:r>
            <a:endParaRPr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da-DK"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 dirty="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Vi trækker medlemmerne med os frem - vi går foran dem, og baner vejen med en stærk agenda, der gør dem stolte, tilfredse og gør deres arbejde nemmere"/>
          <p:cNvSpPr txBox="1">
            <a:spLocks noGrp="1"/>
          </p:cNvSpPr>
          <p:nvPr>
            <p:ph type="title" idx="4294967295"/>
          </p:nvPr>
        </p:nvSpPr>
        <p:spPr>
          <a:xfrm>
            <a:off x="700382" y="685800"/>
            <a:ext cx="7314614" cy="1176095"/>
          </a:xfrm>
          <a:prstGeom prst="rect">
            <a:avLst/>
          </a:prstGeom>
        </p:spPr>
        <p:txBody>
          <a:bodyPr lIns="0" tIns="0" rIns="0" bIns="0"/>
          <a:lstStyle/>
          <a:p>
            <a:pPr defTabSz="643888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Medlemmernes anseelse skal højnes </a:t>
            </a:r>
            <a:r>
              <a:rPr>
                <a:solidFill>
                  <a:srgbClr val="535353"/>
                </a:solidFill>
              </a:rPr>
              <a:t>gennem øget viden om professionen i samfundet</a:t>
            </a:r>
          </a:p>
        </p:txBody>
      </p:sp>
      <p:sp>
        <p:nvSpPr>
          <p:cNvPr id="157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672914" y="1916987"/>
            <a:ext cx="7226487" cy="4115252"/>
          </a:xfrm>
          <a:prstGeom prst="rect">
            <a:avLst/>
          </a:prstGeom>
        </p:spPr>
        <p:txBody>
          <a:bodyPr anchor="t"/>
          <a:lstStyle/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Fysioterapeuter har en dyb ekspertviden i forhold til menneskers sundhed. </a:t>
            </a:r>
            <a:br/>
            <a:r>
              <a:t>Vi er eksperter på bevægelse, rehabilitering og forebyggelse, og den viden skal sættes bredere i spil.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Det vil vi imødekomme ved at udbrede kendskabet til fagets bredde og dybde og derigennem give borgerne en grundlæggende indsigt i, hvad fysioterapeuter kan hjælpe med.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Vi ønsker at give vores medlemmer en højere status på arbejdspladserne og i samfundet, så de også lokalt og regionalt får en rolle som eksperter i forebyggelse og rehabilitering. Dette gør vi bl.a. ved at hæve professionens anseelse og benytte medlemmerne som fageksperter, eksempler og gode historier.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Vi trækker medlemmerne med os frem - vi går foran dem, og baner vejen med en stærk agenda, der gør dem stolte, tilfredse og gør deres arbejde nemmere"/>
          <p:cNvSpPr txBox="1">
            <a:spLocks noGrp="1"/>
          </p:cNvSpPr>
          <p:nvPr>
            <p:ph type="title" idx="4294967295"/>
          </p:nvPr>
        </p:nvSpPr>
        <p:spPr>
          <a:xfrm>
            <a:off x="700382" y="685800"/>
            <a:ext cx="7314614" cy="1176095"/>
          </a:xfrm>
          <a:prstGeom prst="rect">
            <a:avLst/>
          </a:prstGeom>
        </p:spPr>
        <p:txBody>
          <a:bodyPr lIns="0" tIns="0" rIns="0" bIns="0"/>
          <a:lstStyle/>
          <a:p>
            <a:pPr defTabSz="643888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Medlemmernes anseelse skal højnes </a:t>
            </a:r>
            <a:r>
              <a:rPr>
                <a:solidFill>
                  <a:srgbClr val="535353"/>
                </a:solidFill>
              </a:rPr>
              <a:t>gennem øget viden om professionen i samfundet</a:t>
            </a:r>
          </a:p>
        </p:txBody>
      </p:sp>
      <p:sp>
        <p:nvSpPr>
          <p:cNvPr id="160" name="Tekstfelt 4"/>
          <p:cNvSpPr txBox="1"/>
          <p:nvPr/>
        </p:nvSpPr>
        <p:spPr>
          <a:xfrm>
            <a:off x="700380" y="1988462"/>
            <a:ext cx="3704401" cy="199103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l" defTabSz="825500">
              <a:defRPr sz="13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KONSEKVENSER</a:t>
            </a:r>
            <a:endParaRPr sz="120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Vi etablerer en ekspertdatabase, som alle medlemmer potentielt kan blive en del af</a:t>
            </a: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Vi gør det lettere for medlemmerne at blive synlige med vores kernebudskaber på sociale medier og i pressen</a:t>
            </a: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</p:txBody>
      </p:sp>
      <p:sp>
        <p:nvSpPr>
          <p:cNvPr id="161" name="Tekstfelt 5"/>
          <p:cNvSpPr txBox="1"/>
          <p:nvPr/>
        </p:nvSpPr>
        <p:spPr>
          <a:xfrm>
            <a:off x="4909763" y="1988341"/>
            <a:ext cx="3704400" cy="199103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825500">
              <a:defRPr sz="13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MÅLSÆTNINGER</a:t>
            </a:r>
            <a:endParaRPr sz="120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Vores eksperter skal anvendes i 10-15 artikler om hverdagsbevægelse om året</a:t>
            </a: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Fysioterapeuters højnede anseelse i samfundet vil skabe grobund for bedre løn og ansættelsesforhold</a:t>
            </a:r>
            <a:endParaRPr sz="120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Vi fokuserer vi på hele DFYS omverden - borgere, interessenter og medlemmer. Borgerne bliver en ny vigtig målgruppe"/>
          <p:cNvSpPr txBox="1">
            <a:spLocks noGrp="1"/>
          </p:cNvSpPr>
          <p:nvPr>
            <p:ph type="title" idx="4294967295"/>
          </p:nvPr>
        </p:nvSpPr>
        <p:spPr>
          <a:xfrm>
            <a:off x="700381" y="685800"/>
            <a:ext cx="7076459" cy="1176095"/>
          </a:xfrm>
          <a:prstGeom prst="rect">
            <a:avLst/>
          </a:prstGeom>
        </p:spPr>
        <p:txBody>
          <a:bodyPr lIns="0" tIns="0" rIns="0" bIns="0"/>
          <a:lstStyle/>
          <a:p>
            <a:pPr defTabSz="709930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Borgerne skal kende og forstå</a:t>
            </a:r>
            <a:r>
              <a:rPr>
                <a:solidFill>
                  <a:srgbClr val="535353"/>
                </a:solidFill>
              </a:rPr>
              <a:t> værdien af fysioterapi</a:t>
            </a:r>
          </a:p>
        </p:txBody>
      </p:sp>
      <p:sp>
        <p:nvSpPr>
          <p:cNvPr id="164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700382" y="1775909"/>
            <a:ext cx="6696098" cy="4264212"/>
          </a:xfrm>
          <a:prstGeom prst="rect">
            <a:avLst/>
          </a:prstGeom>
        </p:spPr>
        <p:txBody>
          <a:bodyPr anchor="t"/>
          <a:lstStyle/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Borgerne skal opnå en større forståelse for værdien af fysioterapi, så vi derigennem hæver professionens anseelse i samfundet. 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Borgerne skal gennem Danske Fysioterapeuter hjælpes til at få mere viden om fx smerter, bevægelse, forebyggelse og træning.</a:t>
            </a: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825500">
              <a:spcBef>
                <a:spcPts val="0"/>
              </a:spcBef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 skal se fysioterapeuter som deres naturlige førstevalg, når de oplever udfordringer eller har spørgsmål til fx det muskuloskeletale område.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Vi fokuserer vi på hele DFYS omverden - borgere, interessenter og medlemmer. Borgerne bliver en ny vigtig målgruppe"/>
          <p:cNvSpPr txBox="1">
            <a:spLocks noGrp="1"/>
          </p:cNvSpPr>
          <p:nvPr>
            <p:ph type="title" idx="4294967295"/>
          </p:nvPr>
        </p:nvSpPr>
        <p:spPr>
          <a:xfrm>
            <a:off x="700381" y="685800"/>
            <a:ext cx="7076459" cy="1176095"/>
          </a:xfrm>
          <a:prstGeom prst="rect">
            <a:avLst/>
          </a:prstGeom>
        </p:spPr>
        <p:txBody>
          <a:bodyPr lIns="0" tIns="0" rIns="0" bIns="0"/>
          <a:lstStyle/>
          <a:p>
            <a:pPr defTabSz="709930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Borgerne skal kende og forstå</a:t>
            </a:r>
            <a:r>
              <a:rPr>
                <a:solidFill>
                  <a:srgbClr val="535353"/>
                </a:solidFill>
              </a:rPr>
              <a:t> værdien af fysioterapi</a:t>
            </a:r>
          </a:p>
        </p:txBody>
      </p:sp>
      <p:sp>
        <p:nvSpPr>
          <p:cNvPr id="167" name="Tekstfelt 4"/>
          <p:cNvSpPr txBox="1"/>
          <p:nvPr/>
        </p:nvSpPr>
        <p:spPr>
          <a:xfrm>
            <a:off x="691164" y="1433930"/>
            <a:ext cx="4064659" cy="433964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l" defTabSz="825500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KONSEKVENSER</a:t>
            </a:r>
          </a:p>
          <a:p>
            <a:pPr algn="l" defTabSz="825500"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Gennem</a:t>
            </a:r>
            <a:r>
              <a:rPr dirty="0"/>
              <a:t> </a:t>
            </a:r>
            <a:r>
              <a:rPr dirty="0" err="1"/>
              <a:t>gode</a:t>
            </a:r>
            <a:r>
              <a:rPr dirty="0"/>
              <a:t> </a:t>
            </a:r>
            <a:r>
              <a:rPr dirty="0" err="1"/>
              <a:t>råd</a:t>
            </a:r>
            <a:r>
              <a:rPr dirty="0"/>
              <a:t>, </a:t>
            </a:r>
            <a:r>
              <a:rPr dirty="0" err="1"/>
              <a:t>instruktioner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videoer</a:t>
            </a:r>
            <a:r>
              <a:rPr dirty="0"/>
              <a:t> </a:t>
            </a:r>
            <a:r>
              <a:rPr dirty="0" err="1"/>
              <a:t>viser</a:t>
            </a:r>
            <a:r>
              <a:rPr dirty="0"/>
              <a:t> vi </a:t>
            </a:r>
            <a:r>
              <a:rPr dirty="0" err="1"/>
              <a:t>værdien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fysioterapi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hjælper</a:t>
            </a:r>
            <a:r>
              <a:rPr dirty="0"/>
              <a:t> </a:t>
            </a:r>
            <a:r>
              <a:rPr dirty="0" err="1"/>
              <a:t>borgerne</a:t>
            </a:r>
            <a:r>
              <a:rPr dirty="0"/>
              <a:t> med </a:t>
            </a:r>
            <a:r>
              <a:rPr dirty="0" err="1"/>
              <a:t>selv</a:t>
            </a:r>
            <a:r>
              <a:rPr dirty="0"/>
              <a:t> at </a:t>
            </a:r>
            <a:r>
              <a:rPr dirty="0" err="1"/>
              <a:t>forebygge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blive</a:t>
            </a:r>
            <a:r>
              <a:rPr dirty="0"/>
              <a:t> mere </a:t>
            </a:r>
            <a:r>
              <a:rPr dirty="0" err="1"/>
              <a:t>bevidste</a:t>
            </a:r>
            <a:r>
              <a:rPr dirty="0"/>
              <a:t> om, </a:t>
            </a:r>
            <a:r>
              <a:rPr dirty="0" err="1"/>
              <a:t>hvor</a:t>
            </a:r>
            <a:r>
              <a:rPr dirty="0"/>
              <a:t> de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få</a:t>
            </a:r>
            <a:r>
              <a:rPr dirty="0"/>
              <a:t> mere </a:t>
            </a:r>
            <a:r>
              <a:rPr dirty="0" err="1"/>
              <a:t>hjælp</a:t>
            </a: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Vi </a:t>
            </a:r>
            <a:r>
              <a:rPr dirty="0" err="1"/>
              <a:t>målretter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sektion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hjemmesiden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borger-rettede</a:t>
            </a:r>
            <a:r>
              <a:rPr dirty="0"/>
              <a:t> </a:t>
            </a:r>
            <a:r>
              <a:rPr dirty="0" err="1"/>
              <a:t>emner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fx</a:t>
            </a:r>
            <a:r>
              <a:rPr dirty="0"/>
              <a:t> </a:t>
            </a:r>
            <a:r>
              <a:rPr dirty="0" err="1"/>
              <a:t>forebyggelse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smerter</a:t>
            </a: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Vi </a:t>
            </a:r>
            <a:r>
              <a:rPr dirty="0" err="1"/>
              <a:t>relancerer</a:t>
            </a:r>
            <a:r>
              <a:rPr dirty="0"/>
              <a:t> </a:t>
            </a:r>
            <a:r>
              <a:rPr dirty="0" err="1"/>
              <a:t>foreningens</a:t>
            </a:r>
            <a:r>
              <a:rPr dirty="0"/>
              <a:t> Facebook-side </a:t>
            </a:r>
            <a:r>
              <a:rPr dirty="0" err="1"/>
              <a:t>kun</a:t>
            </a:r>
            <a:r>
              <a:rPr dirty="0"/>
              <a:t> med </a:t>
            </a:r>
            <a:r>
              <a:rPr dirty="0" err="1"/>
              <a:t>borgerrettede</a:t>
            </a:r>
            <a:r>
              <a:rPr dirty="0"/>
              <a:t> nyheder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opslag</a:t>
            </a:r>
            <a:endParaRPr dirty="0"/>
          </a:p>
          <a:p>
            <a:pPr algn="l" defTabSz="825500"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Vi </a:t>
            </a:r>
            <a:r>
              <a:rPr dirty="0" err="1"/>
              <a:t>opbygger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model for, </a:t>
            </a:r>
            <a:r>
              <a:rPr dirty="0" err="1"/>
              <a:t>hvordan</a:t>
            </a:r>
            <a:r>
              <a:rPr dirty="0"/>
              <a:t> de </a:t>
            </a:r>
            <a:r>
              <a:rPr dirty="0" err="1"/>
              <a:t>faglige</a:t>
            </a:r>
            <a:r>
              <a:rPr dirty="0"/>
              <a:t> </a:t>
            </a:r>
            <a:r>
              <a:rPr dirty="0" err="1"/>
              <a:t>selskaber</a:t>
            </a:r>
            <a:r>
              <a:t>  </a:t>
            </a:r>
            <a:r>
              <a:rPr lang="da-DK" dirty="0"/>
              <a:t>lettere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føde</a:t>
            </a:r>
            <a:r>
              <a:rPr dirty="0"/>
              <a:t> </a:t>
            </a:r>
            <a:r>
              <a:rPr dirty="0" err="1"/>
              <a:t>ind</a:t>
            </a:r>
            <a:r>
              <a:rPr dirty="0"/>
              <a:t> i </a:t>
            </a:r>
            <a:r>
              <a:rPr lang="da-DK" dirty="0"/>
              <a:t>kommunikationen </a:t>
            </a:r>
            <a:r>
              <a:rPr dirty="0"/>
              <a:t>med </a:t>
            </a:r>
            <a:r>
              <a:rPr dirty="0" err="1"/>
              <a:t>gode</a:t>
            </a:r>
            <a:r>
              <a:rPr dirty="0"/>
              <a:t> </a:t>
            </a:r>
            <a:r>
              <a:rPr dirty="0" err="1"/>
              <a:t>ideer</a:t>
            </a:r>
            <a:r>
              <a:rPr lang="da-DK" dirty="0"/>
              <a:t> og faglige input</a:t>
            </a: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De mange </a:t>
            </a:r>
            <a:r>
              <a:rPr dirty="0" err="1"/>
              <a:t>indsatser</a:t>
            </a:r>
            <a:r>
              <a:rPr dirty="0"/>
              <a:t> </a:t>
            </a:r>
            <a:r>
              <a:rPr dirty="0" err="1"/>
              <a:t>målrettet</a:t>
            </a:r>
            <a:r>
              <a:rPr dirty="0"/>
              <a:t> </a:t>
            </a:r>
            <a:r>
              <a:rPr dirty="0" err="1"/>
              <a:t>borgerne</a:t>
            </a:r>
            <a:r>
              <a:rPr dirty="0"/>
              <a:t>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medføre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højnelse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professionens</a:t>
            </a:r>
            <a:r>
              <a:rPr dirty="0"/>
              <a:t> </a:t>
            </a:r>
            <a:r>
              <a:rPr dirty="0" err="1"/>
              <a:t>anseelse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afledt</a:t>
            </a:r>
            <a:r>
              <a:rPr dirty="0"/>
              <a:t> </a:t>
            </a:r>
            <a:r>
              <a:rPr dirty="0" err="1"/>
              <a:t>effekt</a:t>
            </a: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Udarbejdelse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årshjul</a:t>
            </a:r>
            <a:r>
              <a:rPr dirty="0"/>
              <a:t>, der </a:t>
            </a:r>
            <a:r>
              <a:rPr dirty="0" err="1"/>
              <a:t>fungerer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udgangs-punkt</a:t>
            </a:r>
            <a:r>
              <a:rPr dirty="0"/>
              <a:t> for </a:t>
            </a:r>
            <a:r>
              <a:rPr dirty="0" err="1"/>
              <a:t>indsamling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de </a:t>
            </a:r>
            <a:r>
              <a:rPr dirty="0" err="1"/>
              <a:t>nødvendige</a:t>
            </a:r>
            <a:r>
              <a:rPr dirty="0"/>
              <a:t> data </a:t>
            </a:r>
            <a:r>
              <a:rPr dirty="0" err="1"/>
              <a:t>og</a:t>
            </a:r>
            <a:r>
              <a:rPr dirty="0"/>
              <a:t> den </a:t>
            </a:r>
            <a:r>
              <a:rPr dirty="0" err="1"/>
              <a:t>konkrete</a:t>
            </a:r>
            <a:r>
              <a:rPr dirty="0"/>
              <a:t> </a:t>
            </a:r>
            <a:r>
              <a:rPr dirty="0" err="1"/>
              <a:t>viden</a:t>
            </a:r>
            <a:r>
              <a:rPr dirty="0"/>
              <a:t>, der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for at lave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pressehistorie</a:t>
            </a:r>
            <a:endParaRPr dirty="0"/>
          </a:p>
        </p:txBody>
      </p:sp>
      <p:sp>
        <p:nvSpPr>
          <p:cNvPr id="168" name="Tekstfelt 5"/>
          <p:cNvSpPr txBox="1"/>
          <p:nvPr/>
        </p:nvSpPr>
        <p:spPr>
          <a:xfrm>
            <a:off x="4851284" y="1530066"/>
            <a:ext cx="3670486" cy="407803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825500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MÅLSÆTNINGER</a:t>
            </a:r>
          </a:p>
          <a:p>
            <a:pPr algn="l" defTabSz="825500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 2024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foreningens</a:t>
            </a:r>
            <a:r>
              <a:rPr dirty="0"/>
              <a:t> Facebook-side 50.000 </a:t>
            </a:r>
            <a:r>
              <a:rPr dirty="0" err="1"/>
              <a:t>følgere</a:t>
            </a: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Vi </a:t>
            </a:r>
            <a:r>
              <a:rPr dirty="0" err="1"/>
              <a:t>etablerer</a:t>
            </a:r>
            <a:r>
              <a:rPr dirty="0"/>
              <a:t> et </a:t>
            </a:r>
            <a:r>
              <a:rPr dirty="0" err="1"/>
              <a:t>samarbejde</a:t>
            </a:r>
            <a:r>
              <a:rPr dirty="0"/>
              <a:t> med </a:t>
            </a:r>
            <a:r>
              <a:rPr dirty="0" err="1"/>
              <a:t>mulige</a:t>
            </a:r>
            <a:r>
              <a:rPr dirty="0"/>
              <a:t> </a:t>
            </a:r>
            <a:r>
              <a:rPr dirty="0" err="1"/>
              <a:t>indholdsleverandører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fx</a:t>
            </a:r>
            <a:r>
              <a:rPr dirty="0"/>
              <a:t> </a:t>
            </a:r>
            <a:r>
              <a:rPr dirty="0" err="1"/>
              <a:t>Krop</a:t>
            </a:r>
            <a:r>
              <a:rPr dirty="0"/>
              <a:t> &amp; </a:t>
            </a:r>
            <a:r>
              <a:rPr dirty="0" err="1"/>
              <a:t>Fysik</a:t>
            </a: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Fem </a:t>
            </a:r>
            <a:r>
              <a:rPr dirty="0" err="1"/>
              <a:t>udvalgte</a:t>
            </a:r>
            <a:r>
              <a:rPr dirty="0"/>
              <a:t> </a:t>
            </a:r>
            <a:r>
              <a:rPr dirty="0" err="1"/>
              <a:t>borgerrettede</a:t>
            </a:r>
            <a:r>
              <a:rPr dirty="0"/>
              <a:t> sider </a:t>
            </a:r>
            <a:r>
              <a:rPr dirty="0" err="1"/>
              <a:t>på</a:t>
            </a:r>
            <a:r>
              <a:rPr dirty="0"/>
              <a:t> fysio.dk </a:t>
            </a:r>
            <a:r>
              <a:rPr dirty="0" err="1"/>
              <a:t>opnår</a:t>
            </a:r>
            <a:r>
              <a:rPr dirty="0"/>
              <a:t> </a:t>
            </a:r>
            <a:r>
              <a:rPr dirty="0" err="1"/>
              <a:t>samme</a:t>
            </a:r>
            <a:r>
              <a:rPr dirty="0"/>
              <a:t> </a:t>
            </a:r>
            <a:r>
              <a:rPr dirty="0" err="1"/>
              <a:t>succesrate</a:t>
            </a:r>
            <a:r>
              <a:rPr dirty="0"/>
              <a:t>, </a:t>
            </a:r>
            <a:r>
              <a:rPr dirty="0" err="1"/>
              <a:t>som</a:t>
            </a:r>
            <a:r>
              <a:rPr dirty="0"/>
              <a:t> vi </a:t>
            </a:r>
            <a:r>
              <a:rPr dirty="0" err="1"/>
              <a:t>har</a:t>
            </a:r>
            <a:r>
              <a:rPr dirty="0"/>
              <a:t> haft med “</a:t>
            </a:r>
            <a:r>
              <a:rPr dirty="0" err="1"/>
              <a:t>hælspore-artiklen</a:t>
            </a:r>
            <a:r>
              <a:rPr dirty="0"/>
              <a:t>” (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de </a:t>
            </a:r>
            <a:r>
              <a:rPr dirty="0" err="1"/>
              <a:t>største</a:t>
            </a:r>
            <a:r>
              <a:rPr dirty="0"/>
              <a:t> </a:t>
            </a:r>
            <a:r>
              <a:rPr dirty="0" err="1"/>
              <a:t>trafikkilder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fysio.dk) </a:t>
            </a:r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71450" indent="-171450" algn="l" defTabSz="825500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20315" indent="-120315" algn="l" defTabSz="825500">
              <a:buSzPct val="100000"/>
              <a:buChar char="•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da-DK" dirty="0"/>
          </a:p>
          <a:p>
            <a:pPr algn="l" defTabSz="825500">
              <a:buSzPct val="100000"/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l" defTabSz="825500">
              <a:defRPr sz="13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Kommunikationsstrategien skal bidrage til at realisere DFYS’ MWB’er og pejlemærker"/>
          <p:cNvSpPr txBox="1">
            <a:spLocks noGrp="1"/>
          </p:cNvSpPr>
          <p:nvPr>
            <p:ph type="title" idx="4294967295"/>
          </p:nvPr>
        </p:nvSpPr>
        <p:spPr>
          <a:xfrm>
            <a:off x="781050" y="685800"/>
            <a:ext cx="7149970" cy="852488"/>
          </a:xfrm>
          <a:prstGeom prst="rect">
            <a:avLst/>
          </a:prstGeom>
        </p:spPr>
        <p:txBody>
          <a:bodyPr lIns="0" tIns="0" rIns="0" bIns="0"/>
          <a:lstStyle>
            <a:lvl1pPr defTabSz="346708">
              <a:defRPr sz="2200" spc="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Hvad skal der ske nu?</a:t>
            </a:r>
          </a:p>
        </p:txBody>
      </p:sp>
      <p:sp>
        <p:nvSpPr>
          <p:cNvPr id="239" name="Danske Fysioterapeuter har en tydelig ambition, pejlemærker og tre MWBs. For at opnå dem, skal dele af kommunikationen styrkes, særlig på sociale medier, fysio.dk, i pressen og nyhedsbrevet. Kommunikationsstrategien tager afsæt i ambition, pejlemærker og"/>
          <p:cNvSpPr txBox="1">
            <a:spLocks noGrp="1"/>
          </p:cNvSpPr>
          <p:nvPr>
            <p:ph type="body" sz="half" idx="4294967295"/>
          </p:nvPr>
        </p:nvSpPr>
        <p:spPr>
          <a:xfrm>
            <a:off x="694513" y="1292700"/>
            <a:ext cx="5837047" cy="40621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182879">
              <a:spcBef>
                <a:spcPts val="0"/>
              </a:spcBef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>
              <a:solidFill>
                <a:srgbClr val="222222"/>
              </a:solidFill>
            </a:endParaRPr>
          </a:p>
          <a:p>
            <a:pPr defTabSz="182879">
              <a:spcBef>
                <a:spcPts val="0"/>
              </a:spcBef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>
              <a:solidFill>
                <a:srgbClr val="222222"/>
              </a:solidFill>
            </a:endParaRPr>
          </a:p>
          <a:p>
            <a:pPr marL="276225" indent="-276225" defTabSz="182879">
              <a:spcBef>
                <a:spcPts val="0"/>
              </a:spcBef>
              <a:buClr>
                <a:srgbClr val="C41130"/>
              </a:buClr>
              <a:buSzPct val="100000"/>
              <a:buChar char="✓"/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Kommunikationsteamet</a:t>
            </a:r>
            <a:r>
              <a:rPr dirty="0"/>
              <a:t> laver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implementeringsplan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i gang med </a:t>
            </a:r>
            <a:r>
              <a:rPr dirty="0" err="1"/>
              <a:t>arbejdet</a:t>
            </a:r>
            <a:br>
              <a:rPr dirty="0"/>
            </a:br>
            <a:endParaRPr lang="da-DK" dirty="0"/>
          </a:p>
          <a:p>
            <a:pPr marL="276225" indent="-276225" defTabSz="182879" rtl="0">
              <a:spcBef>
                <a:spcPts val="0"/>
              </a:spcBef>
              <a:buClr>
                <a:srgbClr val="C41130"/>
              </a:buClr>
              <a:buSzPct val="100000"/>
              <a:buChar char="✓"/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Vi laver del-</a:t>
            </a:r>
            <a:r>
              <a:rPr dirty="0" err="1"/>
              <a:t>strategier</a:t>
            </a:r>
            <a:r>
              <a:rPr dirty="0"/>
              <a:t>, der </a:t>
            </a:r>
            <a:r>
              <a:rPr dirty="0" err="1"/>
              <a:t>hvor</a:t>
            </a:r>
            <a:r>
              <a:rPr dirty="0"/>
              <a:t> det er </a:t>
            </a:r>
            <a:r>
              <a:rPr dirty="0" err="1"/>
              <a:t>nødvendigt</a:t>
            </a:r>
            <a:r>
              <a:rPr dirty="0"/>
              <a:t>, </a:t>
            </a:r>
            <a:r>
              <a:rPr dirty="0" err="1"/>
              <a:t>f.eks</a:t>
            </a:r>
            <a:r>
              <a:rPr dirty="0"/>
              <a:t>. Facebook</a:t>
            </a:r>
            <a:r>
              <a:rPr lang="da-DK" dirty="0"/>
              <a:t>, positioneringsstrategi for formanden, Strategi for talspersoner, Pressestrategi etc.</a:t>
            </a:r>
          </a:p>
          <a:p>
            <a:pPr algn="l">
              <a:buSzPct val="100000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rogram"/>
          <p:cNvSpPr txBox="1">
            <a:spLocks noGrp="1"/>
          </p:cNvSpPr>
          <p:nvPr>
            <p:ph type="title"/>
          </p:nvPr>
        </p:nvSpPr>
        <p:spPr>
          <a:xfrm>
            <a:off x="584280" y="1061164"/>
            <a:ext cx="4946397" cy="872996"/>
          </a:xfrm>
          <a:prstGeom prst="rect">
            <a:avLst/>
          </a:prstGeom>
        </p:spPr>
        <p:txBody>
          <a:bodyPr/>
          <a:lstStyle>
            <a:lvl1pPr>
              <a:defRPr sz="4400" spc="195">
                <a:solidFill>
                  <a:srgbClr val="4D5665"/>
                </a:solidFill>
              </a:defRPr>
            </a:lvl1pPr>
          </a:lstStyle>
          <a:p>
            <a:r>
              <a:rPr dirty="0" err="1"/>
              <a:t>Afsættet</a:t>
            </a:r>
            <a:endParaRPr dirty="0"/>
          </a:p>
        </p:txBody>
      </p:sp>
      <p:sp>
        <p:nvSpPr>
          <p:cNvPr id="75" name="Velkommen og præsentationsrunde…"/>
          <p:cNvSpPr txBox="1">
            <a:spLocks noGrp="1"/>
          </p:cNvSpPr>
          <p:nvPr>
            <p:ph type="body" sz="half" idx="1"/>
          </p:nvPr>
        </p:nvSpPr>
        <p:spPr>
          <a:xfrm>
            <a:off x="613992" y="1940678"/>
            <a:ext cx="4005247" cy="3831713"/>
          </a:xfrm>
          <a:prstGeom prst="rect">
            <a:avLst/>
          </a:prstGeom>
        </p:spPr>
        <p:txBody>
          <a:bodyPr/>
          <a:lstStyle/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Danske </a:t>
            </a:r>
            <a:r>
              <a:rPr dirty="0" err="1"/>
              <a:t>fysioterapeuter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tydelig</a:t>
            </a:r>
            <a:r>
              <a:rPr dirty="0"/>
              <a:t> ambition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tre</a:t>
            </a:r>
            <a:r>
              <a:rPr dirty="0"/>
              <a:t> MWBs. For at </a:t>
            </a:r>
            <a:r>
              <a:rPr dirty="0" err="1"/>
              <a:t>opnå</a:t>
            </a:r>
            <a:r>
              <a:rPr dirty="0"/>
              <a:t> dem, </a:t>
            </a:r>
            <a:r>
              <a:rPr dirty="0" err="1"/>
              <a:t>skal</a:t>
            </a:r>
            <a:r>
              <a:rPr dirty="0"/>
              <a:t> dele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kommunikationen</a:t>
            </a:r>
            <a:r>
              <a:rPr dirty="0"/>
              <a:t> </a:t>
            </a:r>
            <a:r>
              <a:rPr dirty="0" err="1"/>
              <a:t>styrkes</a:t>
            </a:r>
            <a:r>
              <a:rPr dirty="0"/>
              <a:t>, </a:t>
            </a:r>
            <a:r>
              <a:rPr dirty="0" err="1"/>
              <a:t>særlig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sociale</a:t>
            </a:r>
            <a:r>
              <a:rPr dirty="0"/>
              <a:t> </a:t>
            </a:r>
            <a:r>
              <a:rPr dirty="0" err="1"/>
              <a:t>medier</a:t>
            </a:r>
            <a:r>
              <a:rPr dirty="0"/>
              <a:t>, fysio.dk, i </a:t>
            </a:r>
            <a:r>
              <a:rPr dirty="0" err="1"/>
              <a:t>pressen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nyhedsbrevet</a:t>
            </a:r>
            <a:r>
              <a:rPr dirty="0"/>
              <a:t>.</a:t>
            </a:r>
          </a:p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Facebook-</a:t>
            </a:r>
            <a:r>
              <a:rPr dirty="0" err="1"/>
              <a:t>siden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været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pause,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mens</a:t>
            </a:r>
            <a:r>
              <a:rPr dirty="0"/>
              <a:t> </a:t>
            </a:r>
            <a:r>
              <a:rPr dirty="0" err="1"/>
              <a:t>bladet</a:t>
            </a:r>
            <a:r>
              <a:rPr dirty="0"/>
              <a:t> er </a:t>
            </a:r>
            <a:r>
              <a:rPr dirty="0" err="1"/>
              <a:t>blevet</a:t>
            </a:r>
            <a:r>
              <a:rPr dirty="0"/>
              <a:t> </a:t>
            </a:r>
            <a:r>
              <a:rPr dirty="0" err="1"/>
              <a:t>styrket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udviklet</a:t>
            </a:r>
            <a:r>
              <a:rPr dirty="0"/>
              <a:t>, mangler der </a:t>
            </a:r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formater</a:t>
            </a:r>
            <a:r>
              <a:rPr dirty="0"/>
              <a:t>.</a:t>
            </a:r>
          </a:p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Typer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indhold</a:t>
            </a:r>
            <a:r>
              <a:rPr dirty="0"/>
              <a:t>, distribution </a:t>
            </a:r>
            <a:r>
              <a:rPr dirty="0" err="1"/>
              <a:t>og</a:t>
            </a:r>
            <a:r>
              <a:rPr dirty="0"/>
              <a:t> dialog er den </a:t>
            </a:r>
            <a:r>
              <a:rPr dirty="0" err="1"/>
              <a:t>måde</a:t>
            </a:r>
            <a:r>
              <a:rPr dirty="0"/>
              <a:t> Danske Fysioterapeuter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arbejde</a:t>
            </a:r>
            <a:r>
              <a:rPr dirty="0"/>
              <a:t> med at </a:t>
            </a:r>
            <a:r>
              <a:rPr dirty="0" err="1"/>
              <a:t>styrke</a:t>
            </a:r>
            <a:r>
              <a:rPr dirty="0"/>
              <a:t> </a:t>
            </a:r>
            <a:r>
              <a:rPr dirty="0" err="1"/>
              <a:t>synligheden</a:t>
            </a:r>
            <a:r>
              <a:rPr dirty="0"/>
              <a:t>.</a:t>
            </a:r>
          </a:p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Og</a:t>
            </a:r>
            <a:r>
              <a:rPr dirty="0"/>
              <a:t> er </a:t>
            </a:r>
            <a:r>
              <a:rPr dirty="0" err="1"/>
              <a:t>også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oplagt</a:t>
            </a:r>
            <a:r>
              <a:rPr dirty="0"/>
              <a:t> </a:t>
            </a:r>
            <a:r>
              <a:rPr dirty="0" err="1"/>
              <a:t>måde</a:t>
            </a:r>
            <a:r>
              <a:rPr dirty="0"/>
              <a:t> at </a:t>
            </a:r>
            <a:r>
              <a:rPr dirty="0" err="1"/>
              <a:t>realisere</a:t>
            </a:r>
            <a:r>
              <a:rPr dirty="0"/>
              <a:t> de </a:t>
            </a:r>
            <a:r>
              <a:rPr dirty="0" err="1"/>
              <a:t>tre</a:t>
            </a:r>
            <a:r>
              <a:rPr dirty="0"/>
              <a:t> </a:t>
            </a:r>
            <a:r>
              <a:rPr dirty="0" err="1"/>
              <a:t>MWB’er</a:t>
            </a:r>
            <a:r>
              <a:rPr dirty="0"/>
              <a:t>.</a:t>
            </a:r>
          </a:p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0" indent="0" defTabSz="228600">
              <a:spcBef>
                <a:spcPts val="0"/>
              </a:spcBef>
              <a:buSzTx/>
              <a:buNone/>
              <a:defRPr sz="14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Arbejdet</a:t>
            </a:r>
            <a:r>
              <a:rPr dirty="0"/>
              <a:t>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munde</a:t>
            </a:r>
            <a:r>
              <a:rPr dirty="0"/>
              <a:t> </a:t>
            </a:r>
            <a:r>
              <a:rPr dirty="0" err="1"/>
              <a:t>ud</a:t>
            </a:r>
            <a:r>
              <a:rPr dirty="0"/>
              <a:t> i strategi, planer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opskrifter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indhold</a:t>
            </a:r>
            <a:r>
              <a:rPr dirty="0"/>
              <a:t>, der er </a:t>
            </a:r>
            <a:r>
              <a:rPr dirty="0" err="1"/>
              <a:t>til</a:t>
            </a:r>
            <a:r>
              <a:rPr dirty="0"/>
              <a:t> at </a:t>
            </a:r>
            <a:r>
              <a:rPr dirty="0" err="1"/>
              <a:t>eksekvere</a:t>
            </a:r>
            <a:r>
              <a:rPr dirty="0"/>
              <a:t> med det </a:t>
            </a:r>
            <a:r>
              <a:rPr dirty="0" err="1"/>
              <a:t>samme</a:t>
            </a:r>
            <a:r>
              <a:rPr dirty="0"/>
              <a:t>.</a:t>
            </a:r>
          </a:p>
        </p:txBody>
      </p:sp>
      <p:pic>
        <p:nvPicPr>
          <p:cNvPr id="76" name="Screenshot 2022-06-22 at 09.32.39.png" descr="Screenshot 2022-06-22 at 09.32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499" y="1984392"/>
            <a:ext cx="3907261" cy="1259871"/>
          </a:xfrm>
          <a:prstGeom prst="rect">
            <a:avLst/>
          </a:prstGeom>
          <a:ln w="12700">
            <a:miter lim="400000"/>
          </a:ln>
          <a:effectLst>
            <a:outerShdw blurRad="88900" dist="381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77" name="Screenshot 2022-06-22 at 09.32.59.png" descr="Screenshot 2022-06-22 at 09.32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4" y="3382891"/>
            <a:ext cx="3888211" cy="1910779"/>
          </a:xfrm>
          <a:prstGeom prst="rect">
            <a:avLst/>
          </a:prstGeom>
          <a:ln w="12700">
            <a:miter lim="400000"/>
          </a:ln>
          <a:effectLst>
            <a:outerShdw blurRad="88900" dist="381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Kommunikationsstrategien skal bidrage til at realisere DFYS’ MWB’er og pejlemærker"/>
          <p:cNvSpPr txBox="1">
            <a:spLocks noGrp="1"/>
          </p:cNvSpPr>
          <p:nvPr>
            <p:ph type="title" idx="4294967295"/>
          </p:nvPr>
        </p:nvSpPr>
        <p:spPr>
          <a:xfrm>
            <a:off x="781050" y="685800"/>
            <a:ext cx="7149970" cy="852488"/>
          </a:xfrm>
          <a:prstGeom prst="rect">
            <a:avLst/>
          </a:prstGeom>
        </p:spPr>
        <p:txBody>
          <a:bodyPr lIns="0" tIns="0" rIns="0" bIns="0"/>
          <a:lstStyle/>
          <a:p>
            <a:pPr defTabSz="346708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KOMMUNIKaTION</a:t>
            </a:r>
            <a:r>
              <a:rPr dirty="0"/>
              <a:t> </a:t>
            </a:r>
            <a:r>
              <a:rPr dirty="0">
                <a:solidFill>
                  <a:srgbClr val="535353"/>
                </a:solidFill>
              </a:rPr>
              <a:t>i Danske Fysioterapeuter – </a:t>
            </a:r>
            <a:r>
              <a:rPr dirty="0" err="1">
                <a:solidFill>
                  <a:srgbClr val="535353"/>
                </a:solidFill>
              </a:rPr>
              <a:t>begreber</a:t>
            </a:r>
            <a:r>
              <a:rPr dirty="0">
                <a:solidFill>
                  <a:srgbClr val="535353"/>
                </a:solidFill>
              </a:rPr>
              <a:t> </a:t>
            </a:r>
            <a:r>
              <a:rPr dirty="0" err="1">
                <a:solidFill>
                  <a:srgbClr val="535353"/>
                </a:solidFill>
              </a:rPr>
              <a:t>og</a:t>
            </a:r>
            <a:r>
              <a:rPr dirty="0">
                <a:solidFill>
                  <a:srgbClr val="535353"/>
                </a:solidFill>
              </a:rPr>
              <a:t> </a:t>
            </a:r>
            <a:r>
              <a:rPr dirty="0" err="1">
                <a:solidFill>
                  <a:srgbClr val="535353"/>
                </a:solidFill>
              </a:rPr>
              <a:t>forklaring</a:t>
            </a:r>
            <a:endParaRPr dirty="0">
              <a:solidFill>
                <a:srgbClr val="535353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F4C1E4A-B13B-F2D3-0881-C7715DCE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9" y="1538288"/>
            <a:ext cx="7639751" cy="44417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creenshot 2022-11-03 at 05.03.57.png" descr="Screenshot 2022-11-03 at 05.03.57.png"/>
          <p:cNvPicPr>
            <a:picLocks noChangeAspect="1"/>
          </p:cNvPicPr>
          <p:nvPr/>
        </p:nvPicPr>
        <p:blipFill>
          <a:blip r:embed="rId2"/>
          <a:srcRect r="3574"/>
          <a:stretch>
            <a:fillRect/>
          </a:stretch>
        </p:blipFill>
        <p:spPr>
          <a:xfrm>
            <a:off x="893405" y="1397446"/>
            <a:ext cx="3543698" cy="1981038"/>
          </a:xfrm>
          <a:prstGeom prst="rect">
            <a:avLst/>
          </a:prstGeom>
          <a:ln w="12700">
            <a:miter lim="400000"/>
          </a:ln>
          <a:effectLst>
            <a:outerShdw blurRad="88900" dist="381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89" name="Screenshot 2022-11-03 at 05.04.11.png" descr="Screenshot 2022-11-03 at 05.04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75" y="1397446"/>
            <a:ext cx="3523420" cy="1962747"/>
          </a:xfrm>
          <a:prstGeom prst="rect">
            <a:avLst/>
          </a:prstGeom>
          <a:ln w="12700">
            <a:miter lim="400000"/>
          </a:ln>
          <a:effectLst>
            <a:outerShdw blurRad="88900" dist="381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90" name="Screenshot 2022-11-03 at 05.04.24.png" descr="Screenshot 2022-11-03 at 05.04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31" y="3497808"/>
            <a:ext cx="3556314" cy="1962745"/>
          </a:xfrm>
          <a:prstGeom prst="rect">
            <a:avLst/>
          </a:prstGeom>
          <a:ln w="12700">
            <a:miter lim="400000"/>
          </a:ln>
          <a:effectLst>
            <a:outerShdw blurRad="88900" dist="381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91" name="Screenshot 2022-12-12 at 13.21.09.png" descr="Screenshot 2022-12-12 at 13.21.09.png"/>
          <p:cNvPicPr>
            <a:picLocks noChangeAspect="1"/>
          </p:cNvPicPr>
          <p:nvPr/>
        </p:nvPicPr>
        <p:blipFill>
          <a:blip r:embed="rId5"/>
          <a:srcRect l="2724" t="4349" r="1528"/>
          <a:stretch>
            <a:fillRect/>
          </a:stretch>
        </p:blipFill>
        <p:spPr>
          <a:xfrm>
            <a:off x="4690296" y="3497286"/>
            <a:ext cx="3597234" cy="1963822"/>
          </a:xfrm>
          <a:prstGeom prst="rect">
            <a:avLst/>
          </a:prstGeom>
          <a:ln w="12700">
            <a:miter lim="400000"/>
          </a:ln>
          <a:effectLst>
            <a:outerShdw blurRad="88900" dist="381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tatus før kommunikations-strategien"/>
          <p:cNvSpPr txBox="1">
            <a:spLocks noGrp="1"/>
          </p:cNvSpPr>
          <p:nvPr>
            <p:ph type="title" idx="4294967295"/>
          </p:nvPr>
        </p:nvSpPr>
        <p:spPr>
          <a:xfrm>
            <a:off x="700380" y="685801"/>
            <a:ext cx="6848086" cy="751115"/>
          </a:xfrm>
          <a:prstGeom prst="rect">
            <a:avLst/>
          </a:prstGeom>
        </p:spPr>
        <p:txBody>
          <a:bodyPr lIns="0" tIns="0" rIns="0" bIns="0"/>
          <a:lstStyle/>
          <a:p>
            <a:pPr defTabSz="825500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Konklusioner FRA ANALYSEN </a:t>
            </a:r>
            <a:br/>
            <a:r>
              <a:rPr>
                <a:solidFill>
                  <a:srgbClr val="535353"/>
                </a:solidFill>
              </a:rPr>
              <a:t> - relation til medlemmerne </a:t>
            </a:r>
          </a:p>
        </p:txBody>
      </p:sp>
      <p:graphicFrame>
        <p:nvGraphicFramePr>
          <p:cNvPr id="129" name="Tabel 2"/>
          <p:cNvGraphicFramePr/>
          <p:nvPr>
            <p:extLst>
              <p:ext uri="{D42A27DB-BD31-4B8C-83A1-F6EECF244321}">
                <p14:modId xmlns:p14="http://schemas.microsoft.com/office/powerpoint/2010/main" val="3998721676"/>
              </p:ext>
            </p:extLst>
          </p:nvPr>
        </p:nvGraphicFramePr>
        <p:xfrm>
          <a:off x="741020" y="1671422"/>
          <a:ext cx="6985628" cy="41791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985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85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spc="6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MEDLEMMERNE</a:t>
                      </a:r>
                    </a:p>
                  </a:txBody>
                  <a:tcPr marL="45720" marR="45720" horzOverflow="overflow">
                    <a:lnL>
                      <a:solidFill>
                        <a:srgbClr val="A3BAC0"/>
                      </a:solidFill>
                    </a:lnL>
                    <a:lnR>
                      <a:solidFill>
                        <a:srgbClr val="A3BAC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92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Læser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benytter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fagbladet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nyhedsbreve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fysio.dk, men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udtrykker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ikke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begejstring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for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kommunikationen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 De er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pligtopfyldende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ift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 den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kommunikation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får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mener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også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at Danske Fysioterapeuter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gør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sin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pligt</a:t>
                      </a:r>
                      <a:endParaRPr lang="da-DK" sz="1600" dirty="0">
                        <a:solidFill>
                          <a:srgbClr val="535353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082">
                <a:tc>
                  <a:txBody>
                    <a:bodyPr/>
                    <a:lstStyle/>
                    <a:p>
                      <a:pPr marL="510941" indent="-510941" algn="l" defTabSz="808990">
                        <a:defRPr sz="1800"/>
                      </a:pP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Har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neutral relation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til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foreningen</a:t>
                      </a:r>
                      <a:endParaRPr lang="da-DK" sz="1600" dirty="0">
                        <a:solidFill>
                          <a:srgbClr val="535353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Efterspørger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mere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fysio-fagligt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indhold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både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til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dem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selv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til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den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omverden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de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arbejder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i. De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vil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gerne se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professionen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profileret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vil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gerne se de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specialiserede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fagligheder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bedre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repræsenteret</a:t>
                      </a:r>
                      <a:endParaRPr lang="da-DK" sz="1600" dirty="0">
                        <a:solidFill>
                          <a:srgbClr val="535353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57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Har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meget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lille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eller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intet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behov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for at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blive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involveret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i de interne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politiske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processer i Danske Fysioterapeuter</a:t>
                      </a:r>
                      <a:endParaRPr lang="da-DK" sz="1600" dirty="0">
                        <a:solidFill>
                          <a:srgbClr val="535353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tatus før kommunikations-strategien"/>
          <p:cNvSpPr txBox="1">
            <a:spLocks noGrp="1"/>
          </p:cNvSpPr>
          <p:nvPr>
            <p:ph type="title" idx="4294967295"/>
          </p:nvPr>
        </p:nvSpPr>
        <p:spPr>
          <a:xfrm>
            <a:off x="700380" y="685801"/>
            <a:ext cx="6848086" cy="751115"/>
          </a:xfrm>
          <a:prstGeom prst="rect">
            <a:avLst/>
          </a:prstGeom>
        </p:spPr>
        <p:txBody>
          <a:bodyPr lIns="0" tIns="0" rIns="0" bIns="0"/>
          <a:lstStyle/>
          <a:p>
            <a:pPr defTabSz="825500">
              <a:defRPr sz="2200" spc="0">
                <a:solidFill>
                  <a:srgbClr val="C4113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Konklusioner FRA ANALYSEN </a:t>
            </a:r>
            <a:br/>
            <a:r>
              <a:rPr>
                <a:solidFill>
                  <a:srgbClr val="535353"/>
                </a:solidFill>
              </a:rPr>
              <a:t>- Relation til omverdenen </a:t>
            </a:r>
          </a:p>
        </p:txBody>
      </p:sp>
      <p:graphicFrame>
        <p:nvGraphicFramePr>
          <p:cNvPr id="132" name="Tabel 8"/>
          <p:cNvGraphicFramePr/>
          <p:nvPr>
            <p:extLst>
              <p:ext uri="{D42A27DB-BD31-4B8C-83A1-F6EECF244321}">
                <p14:modId xmlns:p14="http://schemas.microsoft.com/office/powerpoint/2010/main" val="3653404910"/>
              </p:ext>
            </p:extLst>
          </p:nvPr>
        </p:nvGraphicFramePr>
        <p:xfrm>
          <a:off x="700380" y="1913221"/>
          <a:ext cx="7092339" cy="293309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709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125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OMVERDENEN</a:t>
                      </a:r>
                    </a:p>
                  </a:txBody>
                  <a:tcPr marL="45720" marR="45720" horzOverflow="overflow">
                    <a:lnL>
                      <a:solidFill>
                        <a:srgbClr val="A3BAC0"/>
                      </a:solidFill>
                    </a:lnL>
                    <a:lnR>
                      <a:solidFill>
                        <a:srgbClr val="A3BAC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>
                          <a:solidFill>
                            <a:srgbClr val="535353"/>
                          </a:solidFill>
                          <a:sym typeface="Helvetica"/>
                        </a:rPr>
                        <a:t>Efterspørger viden og holdninger til sundhedsfremme, forebyggelse og rehabilitering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Oplever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at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sundhedssystemet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er under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pres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,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der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skal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flere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aktører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til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for at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redde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det,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herunder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Danske Fysioterapeuter</a:t>
                      </a:r>
                      <a:endParaRPr lang="da-DK" sz="1600" dirty="0">
                        <a:solidFill>
                          <a:srgbClr val="535353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56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Er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optaget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af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sundhed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sygdom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som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aldrig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før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på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tværs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af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medier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og</a:t>
                      </a:r>
                      <a:r>
                        <a:rPr sz="1600" dirty="0">
                          <a:solidFill>
                            <a:srgbClr val="535353"/>
                          </a:solidFill>
                          <a:sym typeface="Helvetica"/>
                        </a:rPr>
                        <a:t> </a:t>
                      </a:r>
                      <a:r>
                        <a:rPr sz="1600" dirty="0" err="1">
                          <a:solidFill>
                            <a:srgbClr val="535353"/>
                          </a:solidFill>
                          <a:sym typeface="Helvetica"/>
                        </a:rPr>
                        <a:t>målgrupper</a:t>
                      </a:r>
                      <a:endParaRPr sz="1600" dirty="0">
                        <a:solidFill>
                          <a:srgbClr val="535353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Konsekvenser…"/>
          <p:cNvSpPr txBox="1">
            <a:spLocks noGrp="1"/>
          </p:cNvSpPr>
          <p:nvPr>
            <p:ph type="body" idx="1"/>
          </p:nvPr>
        </p:nvSpPr>
        <p:spPr>
          <a:xfrm>
            <a:off x="973680" y="1255402"/>
            <a:ext cx="6514239" cy="43471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187452">
              <a:spcBef>
                <a:spcPts val="0"/>
              </a:spcBef>
              <a:buSzTx/>
              <a:buNone/>
              <a:defRPr sz="19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da-DK" sz="3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Konklusioner fra analysen</a:t>
            </a:r>
            <a:endParaRPr sz="32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defTabSz="187452">
              <a:spcBef>
                <a:spcPts val="0"/>
              </a:spcBef>
              <a:buSzTx/>
              <a:buNone/>
              <a:defRPr sz="1968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274052" indent="-274052" defTabSz="187452">
              <a:spcBef>
                <a:spcPts val="0"/>
              </a:spcBef>
              <a:buClrTx/>
              <a:buSzPct val="100000"/>
              <a:buAutoNum type="arabicPeriod"/>
              <a:defRPr sz="164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Vi </a:t>
            </a:r>
            <a:r>
              <a:rPr dirty="0" err="1"/>
              <a:t>genåbner</a:t>
            </a:r>
            <a:r>
              <a:rPr dirty="0"/>
              <a:t> Facebook</a:t>
            </a:r>
            <a:br>
              <a:rPr dirty="0"/>
            </a:br>
            <a:endParaRPr dirty="0"/>
          </a:p>
          <a:p>
            <a:pPr marL="274052" indent="-274052" defTabSz="187452">
              <a:spcBef>
                <a:spcPts val="0"/>
              </a:spcBef>
              <a:buClrTx/>
              <a:buSzPct val="100000"/>
              <a:buAutoNum type="arabicPeriod"/>
              <a:defRPr sz="164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Redesign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forsiden</a:t>
            </a:r>
            <a:r>
              <a:rPr dirty="0"/>
              <a:t>…</a:t>
            </a:r>
            <a:br>
              <a:rPr dirty="0"/>
            </a:br>
            <a:endParaRPr dirty="0"/>
          </a:p>
          <a:p>
            <a:pPr marL="274052" indent="-274052" defTabSz="187452">
              <a:spcBef>
                <a:spcPts val="0"/>
              </a:spcBef>
              <a:buClrTx/>
              <a:buSzPct val="100000"/>
              <a:buAutoNum type="arabicPeriod"/>
              <a:defRPr sz="164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…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færre</a:t>
            </a:r>
            <a:r>
              <a:rPr dirty="0"/>
              <a:t> </a:t>
            </a:r>
            <a:r>
              <a:rPr dirty="0" err="1"/>
              <a:t>nyhedsartikler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hjemmesiden</a:t>
            </a:r>
            <a:r>
              <a:rPr dirty="0"/>
              <a:t> om interne processer </a:t>
            </a:r>
            <a:r>
              <a:rPr dirty="0" err="1"/>
              <a:t>og</a:t>
            </a:r>
            <a:r>
              <a:rPr dirty="0"/>
              <a:t> intern </a:t>
            </a:r>
            <a:r>
              <a:rPr dirty="0" err="1"/>
              <a:t>politik</a:t>
            </a:r>
            <a:br>
              <a:rPr dirty="0"/>
            </a:br>
            <a:endParaRPr dirty="0"/>
          </a:p>
          <a:p>
            <a:pPr marL="274052" indent="-274052" defTabSz="187452">
              <a:spcBef>
                <a:spcPts val="0"/>
              </a:spcBef>
              <a:buClrTx/>
              <a:buSzPct val="100000"/>
              <a:buAutoNum type="arabicPeriod"/>
              <a:defRPr sz="164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Medlemsdialog</a:t>
            </a:r>
            <a:r>
              <a:rPr dirty="0"/>
              <a:t>/</a:t>
            </a:r>
            <a:r>
              <a:rPr dirty="0" err="1"/>
              <a:t>involvering</a:t>
            </a:r>
            <a:r>
              <a:rPr dirty="0"/>
              <a:t> </a:t>
            </a:r>
            <a:r>
              <a:rPr dirty="0" err="1"/>
              <a:t>flytter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Groupcare</a:t>
            </a:r>
            <a:br>
              <a:rPr dirty="0"/>
            </a:br>
            <a:endParaRPr dirty="0"/>
          </a:p>
          <a:p>
            <a:pPr marL="274052" indent="-274052" defTabSz="187452">
              <a:spcBef>
                <a:spcPts val="0"/>
              </a:spcBef>
              <a:buClrTx/>
              <a:buSzPct val="100000"/>
              <a:buAutoNum type="arabicPeriod"/>
              <a:defRPr sz="164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Vi </a:t>
            </a:r>
            <a:r>
              <a:rPr dirty="0" err="1"/>
              <a:t>nedsætter</a:t>
            </a:r>
            <a:r>
              <a:rPr dirty="0"/>
              <a:t> </a:t>
            </a:r>
            <a:r>
              <a:rPr dirty="0" err="1"/>
              <a:t>frekvensen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medlemsbladet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6 </a:t>
            </a:r>
            <a:r>
              <a:rPr dirty="0" err="1"/>
              <a:t>årlige</a:t>
            </a:r>
            <a:r>
              <a:rPr dirty="0"/>
              <a:t> </a:t>
            </a:r>
            <a:r>
              <a:rPr dirty="0" err="1"/>
              <a:t>numre</a:t>
            </a:r>
            <a:br>
              <a:rPr dirty="0"/>
            </a:br>
            <a:endParaRPr dirty="0"/>
          </a:p>
          <a:p>
            <a:pPr marL="274052" indent="-274052" defTabSz="187452">
              <a:spcBef>
                <a:spcPts val="0"/>
              </a:spcBef>
              <a:buClrTx/>
              <a:buSzPct val="100000"/>
              <a:buAutoNum type="arabicPeriod"/>
              <a:defRPr sz="164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Vi </a:t>
            </a:r>
            <a:r>
              <a:rPr dirty="0" err="1"/>
              <a:t>bliver</a:t>
            </a:r>
            <a:r>
              <a:rPr dirty="0"/>
              <a:t> </a:t>
            </a:r>
            <a:r>
              <a:rPr dirty="0" err="1"/>
              <a:t>ved</a:t>
            </a:r>
            <a:r>
              <a:rPr dirty="0"/>
              <a:t> at </a:t>
            </a:r>
            <a:r>
              <a:rPr dirty="0" err="1"/>
              <a:t>styrke</a:t>
            </a:r>
            <a:r>
              <a:rPr dirty="0"/>
              <a:t> </a:t>
            </a:r>
            <a:r>
              <a:rPr dirty="0" err="1"/>
              <a:t>segmentering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arbejde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at </a:t>
            </a:r>
            <a:r>
              <a:rPr dirty="0" err="1"/>
              <a:t>udnytte</a:t>
            </a:r>
            <a:r>
              <a:rPr dirty="0"/>
              <a:t> </a:t>
            </a:r>
            <a:r>
              <a:rPr dirty="0" err="1"/>
              <a:t>indhold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viden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tværs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huset</a:t>
            </a:r>
            <a:r>
              <a:rPr dirty="0"/>
              <a:t>, </a:t>
            </a:r>
            <a:r>
              <a:rPr dirty="0" err="1"/>
              <a:t>så</a:t>
            </a:r>
            <a:r>
              <a:rPr dirty="0"/>
              <a:t> </a:t>
            </a:r>
            <a:r>
              <a:rPr dirty="0" err="1"/>
              <a:t>indholdet</a:t>
            </a:r>
            <a:r>
              <a:rPr dirty="0"/>
              <a:t> </a:t>
            </a:r>
            <a:r>
              <a:rPr dirty="0" err="1"/>
              <a:t>bliver</a:t>
            </a:r>
            <a:r>
              <a:rPr dirty="0"/>
              <a:t> mere relevant for </a:t>
            </a:r>
            <a:r>
              <a:rPr dirty="0" err="1"/>
              <a:t>medlemmerne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n k-strategi driver en forandring, oven på den grundlæggende kommunikation"/>
          <p:cNvSpPr txBox="1">
            <a:spLocks noGrp="1"/>
          </p:cNvSpPr>
          <p:nvPr>
            <p:ph type="title" idx="4294967295"/>
          </p:nvPr>
        </p:nvSpPr>
        <p:spPr>
          <a:xfrm>
            <a:off x="781050" y="685800"/>
            <a:ext cx="6919913" cy="852488"/>
          </a:xfrm>
          <a:prstGeom prst="rect">
            <a:avLst/>
          </a:prstGeom>
        </p:spPr>
        <p:txBody>
          <a:bodyPr lIns="0" tIns="0" rIns="0" bIns="0"/>
          <a:lstStyle/>
          <a:p>
            <a:pPr defTabSz="346708">
              <a:defRPr sz="2000" spc="0">
                <a:solidFill>
                  <a:srgbClr val="4D56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Kommunikationsstrategien driver en forandring </a:t>
            </a:r>
            <a:r>
              <a:rPr>
                <a:solidFill>
                  <a:srgbClr val="C41130"/>
                </a:solidFill>
              </a:rPr>
              <a:t>oven på den grundlæggende foreningskommunikation</a:t>
            </a:r>
          </a:p>
        </p:txBody>
      </p:sp>
      <p:grpSp>
        <p:nvGrpSpPr>
          <p:cNvPr id="137" name="Den grundlæggende medlemskommunikation:…"/>
          <p:cNvGrpSpPr/>
          <p:nvPr/>
        </p:nvGrpSpPr>
        <p:grpSpPr>
          <a:xfrm>
            <a:off x="374628" y="3913025"/>
            <a:ext cx="5630711" cy="2259176"/>
            <a:chOff x="0" y="0"/>
            <a:chExt cx="5630709" cy="2259175"/>
          </a:xfrm>
        </p:grpSpPr>
        <p:sp>
          <p:nvSpPr>
            <p:cNvPr id="135" name="Rectangle"/>
            <p:cNvSpPr/>
            <p:nvPr/>
          </p:nvSpPr>
          <p:spPr>
            <a:xfrm>
              <a:off x="-1" y="-1"/>
              <a:ext cx="5630711" cy="225917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B2141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7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36" name="Den grundlæggende medlemskommunikation:…"/>
            <p:cNvSpPr txBox="1"/>
            <p:nvPr/>
          </p:nvSpPr>
          <p:spPr>
            <a:xfrm>
              <a:off x="230784" y="56189"/>
              <a:ext cx="2554490" cy="2128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  <a:p>
              <a:pPr algn="l">
                <a:defRPr sz="1200" b="1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Grundlæggende medlemskommunikation</a:t>
              </a:r>
              <a:r>
                <a:rPr b="0"/>
                <a:t>:</a:t>
              </a:r>
            </a:p>
            <a:p>
              <a:pPr algn="l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 b="0"/>
            </a:p>
            <a:p>
              <a:pPr marL="171450" indent="-171450" algn="l">
                <a:buSzPct val="100000"/>
                <a:buFont typeface="Arial"/>
                <a:buChar char="•"/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Corpus</a:t>
              </a:r>
            </a:p>
            <a:p>
              <a:pPr marL="171450" indent="-171450" algn="l">
                <a:buSzPct val="100000"/>
                <a:buFont typeface="Arial"/>
                <a:buChar char="•"/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Fysioterapeuten</a:t>
              </a:r>
            </a:p>
            <a:p>
              <a:pPr marL="171450" indent="-171450" algn="l">
                <a:buSzPct val="100000"/>
                <a:buFont typeface="Arial"/>
                <a:buChar char="•"/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Fysio.dk</a:t>
              </a:r>
            </a:p>
            <a:p>
              <a:pPr marL="171450" indent="-171450" algn="l">
                <a:buSzPct val="100000"/>
                <a:buFont typeface="Arial"/>
                <a:buChar char="•"/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SoMe</a:t>
              </a:r>
            </a:p>
            <a:p>
              <a:pPr marL="171450" indent="-171450" algn="l">
                <a:buSzPct val="100000"/>
                <a:buFont typeface="Arial"/>
                <a:buChar char="•"/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Rådgivning (mail, telefoner </a:t>
              </a:r>
            </a:p>
            <a:p>
              <a:pPr algn="l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   og anden service)</a:t>
              </a:r>
            </a:p>
            <a:p>
              <a:pPr>
                <a:defRPr sz="1200" b="1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140" name="Kommunikationsstrategi:…"/>
          <p:cNvGrpSpPr/>
          <p:nvPr/>
        </p:nvGrpSpPr>
        <p:grpSpPr>
          <a:xfrm>
            <a:off x="380903" y="1736847"/>
            <a:ext cx="5639571" cy="1278547"/>
            <a:chOff x="0" y="0"/>
            <a:chExt cx="5639570" cy="1278545"/>
          </a:xfrm>
        </p:grpSpPr>
        <p:sp>
          <p:nvSpPr>
            <p:cNvPr id="138" name="Triangle"/>
            <p:cNvSpPr/>
            <p:nvPr/>
          </p:nvSpPr>
          <p:spPr>
            <a:xfrm>
              <a:off x="0" y="0"/>
              <a:ext cx="5639571" cy="127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B2302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6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39" name="Kommunikationsstrategi:…"/>
            <p:cNvSpPr txBox="1"/>
            <p:nvPr/>
          </p:nvSpPr>
          <p:spPr>
            <a:xfrm>
              <a:off x="4676" y="518703"/>
              <a:ext cx="5631199" cy="579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1600" b="1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br/>
              <a:r>
                <a:rPr sz="1200"/>
                <a:t>Kommunikationsstrategien</a:t>
              </a:r>
            </a:p>
          </p:txBody>
        </p:sp>
      </p:grpSp>
      <p:sp>
        <p:nvSpPr>
          <p:cNvPr id="141" name="Implementerings-plan"/>
          <p:cNvSpPr/>
          <p:nvPr/>
        </p:nvSpPr>
        <p:spPr>
          <a:xfrm>
            <a:off x="385579" y="3060440"/>
            <a:ext cx="5630710" cy="796812"/>
          </a:xfrm>
          <a:prstGeom prst="rect">
            <a:avLst/>
          </a:prstGeom>
          <a:solidFill>
            <a:srgbClr val="FFFFFF"/>
          </a:solidFill>
          <a:ln w="25400">
            <a:solidFill>
              <a:srgbClr val="B21414"/>
            </a:solidFill>
          </a:ln>
        </p:spPr>
        <p:txBody>
          <a:bodyPr lIns="45718" tIns="45718" rIns="45718" bIns="45718" anchor="ctr"/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2" name="Den grundlæggende medlemskommunikation:…"/>
          <p:cNvSpPr txBox="1"/>
          <p:nvPr/>
        </p:nvSpPr>
        <p:spPr>
          <a:xfrm>
            <a:off x="3770293" y="3969213"/>
            <a:ext cx="1975052" cy="144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Intern </a:t>
            </a:r>
            <a:br/>
            <a:r>
              <a:t>kommunikation</a:t>
            </a:r>
            <a:r>
              <a:rPr b="0"/>
              <a:t>: </a:t>
            </a:r>
          </a:p>
          <a:p>
            <a:pPr algn="l"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b="0"/>
          </a:p>
          <a:p>
            <a:pPr marL="171450" indent="-1714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Sekretariatet</a:t>
            </a:r>
          </a:p>
          <a:p>
            <a:pPr marL="171450" indent="-1714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Det politiske lag (HB, </a:t>
            </a:r>
          </a:p>
          <a:p>
            <a:pPr algn="l"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fraktioner, sektioner</a:t>
            </a:r>
          </a:p>
          <a:p>
            <a:pPr algn="l"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og udvalg)</a:t>
            </a:r>
          </a:p>
        </p:txBody>
      </p:sp>
      <p:sp>
        <p:nvSpPr>
          <p:cNvPr id="143" name="Tekstfelt 1"/>
          <p:cNvSpPr txBox="1"/>
          <p:nvPr/>
        </p:nvSpPr>
        <p:spPr>
          <a:xfrm>
            <a:off x="388469" y="3350025"/>
            <a:ext cx="5624436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Delstrategier</a:t>
            </a:r>
          </a:p>
        </p:txBody>
      </p:sp>
      <p:sp>
        <p:nvSpPr>
          <p:cNvPr id="144" name="Tekstfelt 2"/>
          <p:cNvSpPr txBox="1"/>
          <p:nvPr/>
        </p:nvSpPr>
        <p:spPr>
          <a:xfrm>
            <a:off x="6733608" y="3102761"/>
            <a:ext cx="2174818" cy="2123654"/>
          </a:xfrm>
          <a:prstGeom prst="rect">
            <a:avLst/>
          </a:prstGeom>
          <a:solidFill>
            <a:srgbClr val="DBEEF4"/>
          </a:solidFill>
          <a:ln w="19050">
            <a:solidFill>
              <a:srgbClr val="53535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l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Delstrategier</a:t>
            </a:r>
            <a:r>
              <a:rPr dirty="0"/>
              <a:t> </a:t>
            </a:r>
            <a:r>
              <a:rPr dirty="0" err="1"/>
              <a:t>indeholder</a:t>
            </a:r>
            <a:r>
              <a:rPr dirty="0"/>
              <a:t> </a:t>
            </a:r>
            <a:r>
              <a:rPr lang="da-DK" dirty="0"/>
              <a:t>f.eks.</a:t>
            </a:r>
            <a:endParaRPr dirty="0"/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Indholdsstrategi</a:t>
            </a:r>
            <a:endParaRPr dirty="0"/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Årshjul</a:t>
            </a:r>
            <a:endParaRPr dirty="0"/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Positioneringsstrategi</a:t>
            </a:r>
            <a:r>
              <a:rPr dirty="0"/>
              <a:t> for </a:t>
            </a:r>
            <a:r>
              <a:rPr dirty="0" err="1"/>
              <a:t>formanden</a:t>
            </a:r>
            <a:endParaRPr dirty="0"/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Strategi for </a:t>
            </a:r>
            <a:r>
              <a:rPr dirty="0" err="1"/>
              <a:t>talspersoner</a:t>
            </a:r>
            <a:endParaRPr dirty="0"/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Pressestrategi</a:t>
            </a:r>
            <a:endParaRPr dirty="0"/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SoMe</a:t>
            </a:r>
            <a:r>
              <a:rPr dirty="0"/>
              <a:t> strategi</a:t>
            </a:r>
          </a:p>
          <a:p>
            <a:pPr marL="285750" indent="-285750" algn="l"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da-DK" dirty="0"/>
              <a:t>Strategi for selskabernes kommunikation</a:t>
            </a:r>
            <a:endParaRPr dirty="0"/>
          </a:p>
        </p:txBody>
      </p:sp>
      <p:sp>
        <p:nvSpPr>
          <p:cNvPr id="145" name="Pil: højre 3"/>
          <p:cNvSpPr/>
          <p:nvPr/>
        </p:nvSpPr>
        <p:spPr>
          <a:xfrm>
            <a:off x="6118355" y="3394536"/>
            <a:ext cx="513185" cy="2691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411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9DC59-76E7-A96C-0F38-AAAF4893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Valg af scenarie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F01C0F-BF81-20E0-7B7E-F16DD576B0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dirty="0"/>
              <a:t>To muligheder blev præsenteret for HB – men kun muligt at vælge en løsning</a:t>
            </a:r>
          </a:p>
          <a:p>
            <a:r>
              <a:rPr lang="da-DK" dirty="0" err="1"/>
              <a:t>Omverdensperspektiv</a:t>
            </a:r>
            <a:endParaRPr lang="da-DK" dirty="0"/>
          </a:p>
          <a:p>
            <a:r>
              <a:rPr lang="da-DK" dirty="0"/>
              <a:t>Medlemsperspektiv</a:t>
            </a:r>
          </a:p>
        </p:txBody>
      </p:sp>
    </p:spTree>
    <p:extLst>
      <p:ext uri="{BB962C8B-B14F-4D97-AF65-F5344CB8AC3E}">
        <p14:creationId xmlns:p14="http://schemas.microsoft.com/office/powerpoint/2010/main" val="35098419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FYTemplateBlaa">
  <a:themeElements>
    <a:clrScheme name="DFYTemplateBla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EB92C"/>
      </a:accent1>
      <a:accent2>
        <a:srgbClr val="A8BEC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FYTemplateBla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FYTemplateBla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FYTemplateBlaa">
  <a:themeElements>
    <a:clrScheme name="DFYTemplateBla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EB92C"/>
      </a:accent1>
      <a:accent2>
        <a:srgbClr val="A8BEC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FYTemplateBla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FYTemplateBla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90CF212A21B478A9945D2E819E781" ma:contentTypeVersion="2" ma:contentTypeDescription="Create a new document." ma:contentTypeScope="" ma:versionID="19fc01f8efcdb5d6ac90244617b1163e">
  <xsd:schema xmlns:xsd="http://www.w3.org/2001/XMLSchema" xmlns:xs="http://www.w3.org/2001/XMLSchema" xmlns:p="http://schemas.microsoft.com/office/2006/metadata/properties" xmlns:ns2="b02b15a1-e98f-4f90-8248-f440908563d1" targetNamespace="http://schemas.microsoft.com/office/2006/metadata/properties" ma:root="true" ma:fieldsID="bb6b14f5d18f93b142a33cf15e3d6439" ns2:_="">
    <xsd:import namespace="b02b15a1-e98f-4f90-8248-f44090856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b15a1-e98f-4f90-8248-f44090856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C6C845-0CF4-4982-9357-5B2620FF49D2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b02b15a1-e98f-4f90-8248-f440908563d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7023E80-D590-4476-ADEB-972CBC4D2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2b15a1-e98f-4f90-8248-f44090856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615BCE-7E2B-4637-9C2F-50D725EFF7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1177</Words>
  <Application>Microsoft Office PowerPoint</Application>
  <PresentationFormat>Skærmshow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Neue</vt:lpstr>
      <vt:lpstr>Palatino</vt:lpstr>
      <vt:lpstr>DFYTemplateBlaa</vt:lpstr>
      <vt:lpstr>Oplæg:  Danske Fysioterapeuters nye kommunikationsstrategi  </vt:lpstr>
      <vt:lpstr>Afsættet</vt:lpstr>
      <vt:lpstr>KOMMUNIKaTION i Danske Fysioterapeuter – begreber og forklaring</vt:lpstr>
      <vt:lpstr>PowerPoint-præsentation</vt:lpstr>
      <vt:lpstr>Konklusioner FRA ANALYSEN   - relation til medlemmerne </vt:lpstr>
      <vt:lpstr>Konklusioner FRA ANALYSEN  - Relation til omverdenen </vt:lpstr>
      <vt:lpstr>PowerPoint-præsentation</vt:lpstr>
      <vt:lpstr>Kommunikationsstrategien driver en forandring oven på den grundlæggende foreningskommunikation</vt:lpstr>
      <vt:lpstr>Valg af scenarie</vt:lpstr>
      <vt:lpstr>   Danske Fysioterapeuter  som samfundsaktør  - bred synlighed giver medlemsværdi  og styrker professionen</vt:lpstr>
      <vt:lpstr>Tydelig retning for kommunikationen skal understøtte foreningens strategi</vt:lpstr>
      <vt:lpstr>OMVERDENEN SKAL ANERKENDE fysioterapi som en samfundsvigtig professioN</vt:lpstr>
      <vt:lpstr>OMVERDENEN SKAL ANERKENDE fysioterapi som en samfundsvigtig professioN</vt:lpstr>
      <vt:lpstr>Medlemmernes anseelse skal højnes gennem øget viden om professionen i samfundet</vt:lpstr>
      <vt:lpstr>Medlemmernes anseelse skal højnes gennem øget viden om professionen i samfundet</vt:lpstr>
      <vt:lpstr>Borgerne skal kende og forstå værdien af fysioterapi</vt:lpstr>
      <vt:lpstr>Borgerne skal kende og forstå værdien af fysioterapi</vt:lpstr>
      <vt:lpstr>Hvad skal der ske nu?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Indledning: Hvordan var det nu det var med den kommunikationsstrategi?</dc:title>
  <dc:creator>Henriette Sø</dc:creator>
  <cp:lastModifiedBy>Shekharbir Singh</cp:lastModifiedBy>
  <cp:revision>6</cp:revision>
  <dcterms:modified xsi:type="dcterms:W3CDTF">2023-03-16T09:08:59Z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0x010100A1E90CF212A21B478A9945D2E819E781</vt:lpwstr>
  </property>
  <property fmtid="{D5CDD505-2E9C-101B-9397-08002B2CF9AE}" pid="3" name="MediaServiceImageTags">
    <vt:lpwstr/>
  </property>
</Properties>
</file>